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324" r:id="rId3"/>
    <p:sldId id="260" r:id="rId4"/>
    <p:sldId id="261" r:id="rId5"/>
    <p:sldId id="262" r:id="rId6"/>
    <p:sldId id="264" r:id="rId7"/>
    <p:sldId id="265" r:id="rId8"/>
    <p:sldId id="275" r:id="rId9"/>
    <p:sldId id="276" r:id="rId10"/>
    <p:sldId id="277" r:id="rId11"/>
    <p:sldId id="278" r:id="rId13"/>
    <p:sldId id="279" r:id="rId14"/>
    <p:sldId id="280" r:id="rId15"/>
    <p:sldId id="281" r:id="rId16"/>
    <p:sldId id="326" r:id="rId17"/>
    <p:sldId id="327" r:id="rId18"/>
    <p:sldId id="282" r:id="rId19"/>
    <p:sldId id="283" r:id="rId20"/>
    <p:sldId id="284" r:id="rId21"/>
    <p:sldId id="285" r:id="rId22"/>
    <p:sldId id="286" r:id="rId23"/>
    <p:sldId id="287" r:id="rId24"/>
    <p:sldId id="288" r:id="rId25"/>
    <p:sldId id="289" r:id="rId26"/>
    <p:sldId id="290" r:id="rId27"/>
    <p:sldId id="291" r:id="rId28"/>
    <p:sldId id="296" r:id="rId29"/>
    <p:sldId id="297" r:id="rId30"/>
    <p:sldId id="299" r:id="rId31"/>
    <p:sldId id="328" r:id="rId32"/>
    <p:sldId id="298" r:id="rId33"/>
    <p:sldId id="300" r:id="rId34"/>
    <p:sldId id="301" r:id="rId35"/>
    <p:sldId id="302" r:id="rId36"/>
    <p:sldId id="303" r:id="rId37"/>
    <p:sldId id="305" r:id="rId38"/>
    <p:sldId id="304" r:id="rId39"/>
    <p:sldId id="306" r:id="rId40"/>
    <p:sldId id="307" r:id="rId41"/>
    <p:sldId id="709" r:id="rId42"/>
    <p:sldId id="779" r:id="rId43"/>
    <p:sldId id="308" r:id="rId44"/>
    <p:sldId id="311" r:id="rId45"/>
    <p:sldId id="710" r:id="rId46"/>
    <p:sldId id="780" r:id="rId47"/>
    <p:sldId id="743" r:id="rId48"/>
    <p:sldId id="309" r:id="rId49"/>
    <p:sldId id="312" r:id="rId50"/>
    <p:sldId id="313" r:id="rId51"/>
    <p:sldId id="315" r:id="rId52"/>
    <p:sldId id="332" r:id="rId53"/>
    <p:sldId id="781" r:id="rId54"/>
    <p:sldId id="317" r:id="rId55"/>
    <p:sldId id="318" r:id="rId56"/>
    <p:sldId id="319" r:id="rId57"/>
    <p:sldId id="320" r:id="rId58"/>
    <p:sldId id="321" r:id="rId59"/>
    <p:sldId id="782" r:id="rId60"/>
    <p:sldId id="269" r:id="rId61"/>
    <p:sldId id="270" r:id="rId62"/>
    <p:sldId id="271" r:id="rId63"/>
    <p:sldId id="787" r:id="rId64"/>
    <p:sldId id="322" r:id="rId65"/>
    <p:sldId id="788" r:id="rId66"/>
    <p:sldId id="789" r:id="rId67"/>
    <p:sldId id="790" r:id="rId68"/>
    <p:sldId id="333" r:id="rId69"/>
    <p:sldId id="334" r:id="rId70"/>
    <p:sldId id="266" r:id="rId71"/>
    <p:sldId id="329" r:id="rId72"/>
    <p:sldId id="791" r:id="rId73"/>
    <p:sldId id="792" r:id="rId74"/>
    <p:sldId id="793" r:id="rId75"/>
    <p:sldId id="794" r:id="rId76"/>
    <p:sldId id="795" r:id="rId77"/>
    <p:sldId id="267" r:id="rId78"/>
    <p:sldId id="796" r:id="rId79"/>
    <p:sldId id="797" r:id="rId80"/>
    <p:sldId id="798" r:id="rId81"/>
    <p:sldId id="799" r:id="rId82"/>
    <p:sldId id="800" r:id="rId83"/>
    <p:sldId id="801" r:id="rId84"/>
    <p:sldId id="802" r:id="rId85"/>
    <p:sldId id="268" r:id="rId86"/>
    <p:sldId id="803" r:id="rId87"/>
    <p:sldId id="804" r:id="rId88"/>
    <p:sldId id="325" r:id="rId89"/>
  </p:sldIdLst>
  <p:sldSz cx="9144000" cy="6858000" type="screen4x3"/>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4" autoAdjust="0"/>
  </p:normalViewPr>
  <p:slideViewPr>
    <p:cSldViewPr showGuides="1">
      <p:cViewPr>
        <p:scale>
          <a:sx n="66" d="100"/>
          <a:sy n="66" d="100"/>
        </p:scale>
        <p:origin x="2808" y="444"/>
      </p:cViewPr>
      <p:guideLst>
        <p:guide orient="horz" pos="2153"/>
        <p:guide pos="2880"/>
      </p:guideLst>
    </p:cSldViewPr>
  </p:slideViewPr>
  <p:notesTextViewPr>
    <p:cViewPr>
      <p:scale>
        <a:sx n="1" d="1"/>
        <a:sy n="1" d="1"/>
      </p:scale>
      <p:origin x="0" y="0"/>
    </p:cViewPr>
  </p:notesTextViewPr>
  <p:sorterViewPr>
    <p:cViewPr>
      <p:scale>
        <a:sx n="150" d="100"/>
        <a:sy n="150" d="100"/>
      </p:scale>
      <p:origin x="0" y="-38748"/>
    </p:cViewPr>
  </p:sorter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10.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b - 读取数据的缓冲区。</a:t>
            </a:r>
            <a:endParaRPr lang="zh-CN" altLang="en-US"/>
          </a:p>
          <a:p>
            <a:endParaRPr lang="zh-CN" altLang="en-US"/>
          </a:p>
          <a:p>
            <a:r>
              <a:rPr lang="zh-CN" altLang="en-US"/>
              <a:t>off - 数组b中写入数据的起始偏移量。</a:t>
            </a:r>
            <a:endParaRPr lang="zh-CN" altLang="en-US"/>
          </a:p>
          <a:p>
            <a:endParaRPr lang="zh-CN" altLang="en-US"/>
          </a:p>
          <a:p>
            <a:r>
              <a:rPr lang="zh-CN" altLang="en-US"/>
              <a:t>len - 读取的最大字节数。</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6AA74B-10BA-4250-B5EF-DB982A3F577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9.png"/><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4.png"/><Relationship Id="rId3" Type="http://schemas.microsoft.com/office/2007/relationships/hdphoto" Target="../media/image28.wdp"/><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9.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3.png"/><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14.png"/><Relationship Id="rId4" Type="http://schemas.microsoft.com/office/2007/relationships/hdphoto" Target="../media/image28.wdp"/><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7"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16" name="组合 15"/>
          <p:cNvGrpSpPr/>
          <p:nvPr userDrawn="1"/>
        </p:nvGrpSpPr>
        <p:grpSpPr>
          <a:xfrm>
            <a:off x="45886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pic>
        <p:nvPicPr>
          <p:cNvPr id="41"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42"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7"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7"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550546"/>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18"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7"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626145"/>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16"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17" name="组合 16"/>
          <p:cNvGrpSpPr/>
          <p:nvPr userDrawn="1"/>
        </p:nvGrpSpPr>
        <p:grpSpPr>
          <a:xfrm>
            <a:off x="2280665" y="5719548"/>
            <a:ext cx="4602338"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97" y="-2924"/>
            <a:ext cx="9144793" cy="3633531"/>
          </a:xfrm>
          <a:prstGeom prst="rect">
            <a:avLst/>
          </a:prstGeom>
        </p:spPr>
      </p:pic>
      <p:sp>
        <p:nvSpPr>
          <p:cNvPr id="37"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
        <p:nvSpPr>
          <p:cNvPr id="41"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43" name="文本框 42"/>
          <p:cNvSpPr txBox="1"/>
          <p:nvPr userDrawn="1"/>
        </p:nvSpPr>
        <p:spPr>
          <a:xfrm>
            <a:off x="113133" y="617414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7562609" y="6400645"/>
            <a:ext cx="1324400"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2374" y="0"/>
            <a:ext cx="9143985" cy="6858000"/>
          </a:xfrm>
          <a:prstGeom prst="rect">
            <a:avLst/>
          </a:prstGeom>
        </p:spPr>
      </p:pic>
      <p:sp>
        <p:nvSpPr>
          <p:cNvPr id="5"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sz="1350"/>
          </a:p>
        </p:txBody>
      </p:sp>
      <p:sp>
        <p:nvSpPr>
          <p:cNvPr id="6"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11" name="图片 10"/>
          <p:cNvPicPr>
            <a:picLocks noChangeAspect="1"/>
          </p:cNvPicPr>
          <p:nvPr userDrawn="1"/>
        </p:nvPicPr>
        <p:blipFill>
          <a:blip r:embed="rId4" cstate="print"/>
          <a:stretch>
            <a:fillRect/>
          </a:stretch>
        </p:blipFill>
        <p:spPr>
          <a:xfrm>
            <a:off x="2825563" y="1018488"/>
            <a:ext cx="3488112"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3"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9144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userDrawn="1"/>
        </p:nvGrpSpPr>
        <p:grpSpPr>
          <a:xfrm>
            <a:off x="1399821" y="1872369"/>
            <a:ext cx="636143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3767017" cy="6857433"/>
          </a:xfrm>
          <a:prstGeom prst="rect">
            <a:avLst/>
          </a:prstGeom>
        </p:spPr>
      </p:pic>
      <p:sp>
        <p:nvSpPr>
          <p:cNvPr id="3" name="矩形 白1"/>
          <p:cNvSpPr/>
          <p:nvPr userDrawn="1"/>
        </p:nvSpPr>
        <p:spPr>
          <a:xfrm rot="5400000">
            <a:off x="-688243" y="918223"/>
            <a:ext cx="51435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3"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p:cNvGrpSpPr/>
          <p:nvPr userDrawn="1"/>
        </p:nvGrpSpPr>
        <p:grpSpPr>
          <a:xfrm>
            <a:off x="737401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sp>
        <p:nvSpPr>
          <p:cNvPr id="41"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4"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9144000" cy="2290219"/>
          </a:xfrm>
          <a:prstGeom prst="rect">
            <a:avLst/>
          </a:prstGeom>
        </p:spPr>
      </p:pic>
      <p:sp>
        <p:nvSpPr>
          <p:cNvPr id="10"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4" cstate="print"/>
          <a:stretch>
            <a:fillRect/>
          </a:stretch>
        </p:blipFill>
        <p:spPr>
          <a:xfrm>
            <a:off x="3763502" y="973061"/>
            <a:ext cx="1607471" cy="599913"/>
          </a:xfrm>
          <a:prstGeom prst="rect">
            <a:avLst/>
          </a:prstGeom>
        </p:spPr>
      </p:pic>
      <p:cxnSp>
        <p:nvCxnSpPr>
          <p:cNvPr id="4"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4"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154148" y="2653429"/>
            <a:ext cx="3942080" cy="1014730"/>
          </a:xfrm>
          <a:prstGeom prst="rect">
            <a:avLst/>
          </a:prstGeom>
          <a:noFill/>
        </p:spPr>
        <p:txBody>
          <a:bodyPr wrap="none" rtlCol="0">
            <a:spAutoFit/>
          </a:bodyPr>
          <a:lstStyle/>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9" name="文本框 8"/>
          <p:cNvSpPr txBox="1"/>
          <p:nvPr userDrawn="1"/>
        </p:nvSpPr>
        <p:spPr>
          <a:xfrm>
            <a:off x="793240" y="3752395"/>
            <a:ext cx="598170" cy="1767840"/>
          </a:xfrm>
          <a:prstGeom prst="rect">
            <a:avLst/>
          </a:prstGeom>
          <a:noFill/>
        </p:spPr>
        <p:txBody>
          <a:bodyPr vert="eaVert" wrap="none" rtlCol="0">
            <a:spAutoFit/>
          </a:bodyPr>
          <a:lstStyle/>
          <a:p>
            <a:r>
              <a:rPr lang="zh-CN" altLang="en-US" sz="2700" b="1" spc="600" dirty="0">
                <a:solidFill>
                  <a:schemeClr val="accent1"/>
                </a:solidFill>
              </a:rPr>
              <a:t>结构大纲</a:t>
            </a:r>
            <a:endParaRPr lang="zh-CN" altLang="en-US" sz="2700" b="1" spc="600" dirty="0">
              <a:solidFill>
                <a:schemeClr val="accent1"/>
              </a:solidFill>
            </a:endParaRPr>
          </a:p>
        </p:txBody>
      </p:sp>
      <p:sp>
        <p:nvSpPr>
          <p:cNvPr id="12" name="文本框 11"/>
          <p:cNvSpPr txBox="1"/>
          <p:nvPr userDrawn="1"/>
        </p:nvSpPr>
        <p:spPr>
          <a:xfrm>
            <a:off x="7106499" y="6600901"/>
            <a:ext cx="1925955" cy="206375"/>
          </a:xfrm>
          <a:prstGeom prst="rect">
            <a:avLst/>
          </a:prstGeom>
          <a:noFill/>
        </p:spPr>
        <p:txBody>
          <a:bodyPr wrap="none" rtlCol="0">
            <a:spAutoFit/>
          </a:bodyPr>
          <a:lstStyle/>
          <a:p>
            <a:pPr algn="r"/>
            <a:r>
              <a:rPr lang="en-US" altLang="zh-CN" sz="750" spc="0" dirty="0" smtClean="0">
                <a:solidFill>
                  <a:schemeClr val="bg1"/>
                </a:solidFill>
                <a:latin typeface="Arial" panose="020B0604020202020204" pitchFamily="34" charset="0"/>
                <a:ea typeface="微软雅黑" panose="020B0503020204020204" charset="-122"/>
                <a:cs typeface="Arial" panose="020B0604020202020204" pitchFamily="34" charset="0"/>
              </a:rPr>
              <a:t>BEIJING</a:t>
            </a:r>
            <a:r>
              <a:rPr lang="en-US" altLang="zh-CN" sz="750" spc="0" baseline="0" dirty="0" smtClean="0">
                <a:solidFill>
                  <a:schemeClr val="bg1"/>
                </a:solidFill>
                <a:latin typeface="Arial" panose="020B0604020202020204" pitchFamily="34" charset="0"/>
                <a:ea typeface="微软雅黑" panose="020B050302020402020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82"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83"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84"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5" name="组合 84"/>
          <p:cNvGrpSpPr/>
          <p:nvPr userDrawn="1"/>
        </p:nvGrpSpPr>
        <p:grpSpPr>
          <a:xfrm>
            <a:off x="449206" y="6399999"/>
            <a:ext cx="1906960"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63"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64"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65"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组合 65"/>
          <p:cNvGrpSpPr/>
          <p:nvPr userDrawn="1"/>
        </p:nvGrpSpPr>
        <p:grpSpPr>
          <a:xfrm>
            <a:off x="449206" y="6399999"/>
            <a:ext cx="1906960"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88"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87" name="图片 8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90" name="图片 89"/>
          <p:cNvPicPr>
            <a:picLocks noChangeAspect="1"/>
          </p:cNvPicPr>
          <p:nvPr userDrawn="1"/>
        </p:nvPicPr>
        <p:blipFill>
          <a:blip r:embed="rId4" cstate="print"/>
          <a:stretch>
            <a:fillRect/>
          </a:stretch>
        </p:blipFill>
        <p:spPr>
          <a:xfrm>
            <a:off x="7378364" y="252089"/>
            <a:ext cx="1476917"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9143999" cy="4400550"/>
          </a:xfrm>
          <a:prstGeom prst="rect">
            <a:avLst/>
          </a:prstGeom>
        </p:spPr>
      </p:pic>
      <p:sp>
        <p:nvSpPr>
          <p:cNvPr id="5"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5" cstate="print"/>
          <a:stretch>
            <a:fillRect/>
          </a:stretch>
        </p:blipFill>
        <p:spPr>
          <a:xfrm>
            <a:off x="7276385" y="142154"/>
            <a:ext cx="1681877" cy="627682"/>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3"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2971129" y="2797003"/>
            <a:ext cx="92015"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635150" y="2752385"/>
            <a:ext cx="1647825" cy="714375"/>
          </a:xfrm>
          <a:prstGeom prst="rect">
            <a:avLst/>
          </a:prstGeom>
        </p:spPr>
        <p:txBody>
          <a:bodyPr wrap="square">
            <a:spAutoFit/>
          </a:bodyPr>
          <a:lstStyle/>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44" name="矩形 43"/>
          <p:cNvSpPr/>
          <p:nvPr userDrawn="1"/>
        </p:nvSpPr>
        <p:spPr>
          <a:xfrm>
            <a:off x="722854" y="3595872"/>
            <a:ext cx="1429877" cy="368300"/>
          </a:xfrm>
          <a:prstGeom prst="rect">
            <a:avLst/>
          </a:prstGeom>
        </p:spPr>
        <p:txBody>
          <a:bodyPr wrap="square">
            <a:spAutoFit/>
          </a:bodyPr>
          <a:lstStyle/>
          <a:p>
            <a:pPr lvl="0" algn="dist"/>
            <a:r>
              <a:rPr lang="en-US" altLang="zh-CN" dirty="0">
                <a:solidFill>
                  <a:schemeClr val="bg1"/>
                </a:solidFill>
              </a:rPr>
              <a:t>CONTENTS</a:t>
            </a:r>
            <a:endParaRPr lang="en-US" altLang="zh-CN" dirty="0">
              <a:solidFill>
                <a:schemeClr val="bg1"/>
              </a:solidFill>
            </a:endParaRPr>
          </a:p>
        </p:txBody>
      </p:sp>
      <p:cxnSp>
        <p:nvCxnSpPr>
          <p:cNvPr id="45"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6"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9144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3"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charset="-122"/>
                <a:ea typeface="微软雅黑" panose="020B0503020204020204" charset="-122"/>
              </a:defRPr>
            </a:lvl1pPr>
          </a:lstStyle>
          <a:p>
            <a:pPr lvl="0"/>
            <a:r>
              <a:rPr lang="zh-CN" altLang="en-US" dirty="0"/>
              <a:t>第几部分 </a:t>
            </a:r>
            <a:r>
              <a:rPr lang="zh-CN" altLang="en-US" dirty="0" smtClean="0"/>
              <a:t>▶</a:t>
            </a:r>
            <a:endParaRPr lang="zh-CN" altLang="en-US" dirty="0"/>
          </a:p>
        </p:txBody>
      </p:sp>
      <p:sp>
        <p:nvSpPr>
          <p:cNvPr id="122"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sz="1350">
              <a:cs typeface="+mn-ea"/>
            </a:endParaRPr>
          </a:p>
        </p:txBody>
      </p:sp>
      <p:grpSp>
        <p:nvGrpSpPr>
          <p:cNvPr id="115" name="组合 114"/>
          <p:cNvGrpSpPr/>
          <p:nvPr userDrawn="1"/>
        </p:nvGrpSpPr>
        <p:grpSpPr>
          <a:xfrm>
            <a:off x="513500" y="6423435"/>
            <a:ext cx="1436744"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143"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sp>
        <p:nvSpPr>
          <p:cNvPr id="25"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grpSp>
        <p:nvGrpSpPr>
          <p:cNvPr id="56" name="组合 55"/>
          <p:cNvGrpSpPr/>
          <p:nvPr userDrawn="1"/>
        </p:nvGrpSpPr>
        <p:grpSpPr>
          <a:xfrm>
            <a:off x="449206" y="6399999"/>
            <a:ext cx="1906960"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7"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5"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dirty="0"/>
          </a:p>
        </p:txBody>
      </p:sp>
      <p:sp>
        <p:nvSpPr>
          <p:cNvPr id="8"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12" name="标题 47"/>
          <p:cNvSpPr>
            <a:spLocks noGrp="1"/>
          </p:cNvSpPr>
          <p:nvPr>
            <p:ph type="title" hasCustomPrompt="1"/>
          </p:nvPr>
        </p:nvSpPr>
        <p:spPr>
          <a:xfrm>
            <a:off x="472814" y="2616692"/>
            <a:ext cx="5291969" cy="1200329"/>
          </a:xfrm>
          <a:prstGeom prst="rect">
            <a:avLst/>
          </a:prstGeom>
          <a:noFill/>
        </p:spPr>
        <p:txBody>
          <a:bodyPr wrap="square" lIns="0" rtlCol="0">
            <a:spAutoFit/>
          </a:bodyPr>
          <a:lstStyle>
            <a:lvl1pPr>
              <a:lnSpc>
                <a:spcPct val="100000"/>
              </a:lnSpc>
              <a:defRPr lang="zh-CN" altLang="en-US" sz="27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491032" y="2352090"/>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491729" y="4304189"/>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lstStyle/>
          <a:p>
            <a:pPr algn="l">
              <a:lnSpc>
                <a:spcPct val="130000"/>
              </a:lnSpc>
            </a:pPr>
            <a:r>
              <a:rPr lang="en-US" altLang="zh-CN" b="1" i="0" spc="100" dirty="0" smtClean="0">
                <a:solidFill>
                  <a:schemeClr val="accent3"/>
                </a:solidFill>
                <a:latin typeface="+mn-ea"/>
              </a:rPr>
              <a:t>◀ BIT</a:t>
            </a:r>
            <a:r>
              <a:rPr lang="en-US" altLang="zh-CN" b="1" i="0" spc="100" baseline="0" dirty="0" smtClean="0">
                <a:solidFill>
                  <a:schemeClr val="accent3"/>
                </a:solidFill>
                <a:latin typeface="+mn-ea"/>
              </a:rPr>
              <a:t> </a:t>
            </a:r>
            <a:r>
              <a:rPr lang="en-US" altLang="zh-CN" b="1" i="0" spc="100" dirty="0" smtClean="0">
                <a:solidFill>
                  <a:schemeClr val="accent3"/>
                </a:solidFill>
                <a:latin typeface="+mn-ea"/>
              </a:rPr>
              <a:t>▶</a:t>
            </a:r>
            <a:endParaRPr lang="zh-CN" altLang="en-US"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24" name="组合 23"/>
          <p:cNvGrpSpPr/>
          <p:nvPr userDrawn="1"/>
        </p:nvGrpSpPr>
        <p:grpSpPr>
          <a:xfrm>
            <a:off x="503526" y="6083135"/>
            <a:ext cx="1906960"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433388"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56" name="组合 55"/>
          <p:cNvGrpSpPr/>
          <p:nvPr userDrawn="1"/>
        </p:nvGrpSpPr>
        <p:grpSpPr>
          <a:xfrm>
            <a:off x="44920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2" name="组合 1"/>
          <p:cNvGrpSpPr/>
          <p:nvPr userDrawn="1"/>
        </p:nvGrpSpPr>
        <p:grpSpPr>
          <a:xfrm>
            <a:off x="-7143" y="122428"/>
            <a:ext cx="419946"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4"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sz="135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72" name="组合 71"/>
          <p:cNvGrpSpPr/>
          <p:nvPr userDrawn="1"/>
        </p:nvGrpSpPr>
        <p:grpSpPr>
          <a:xfrm>
            <a:off x="449206" y="6399999"/>
            <a:ext cx="1906960"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cxnSp>
        <p:nvCxnSpPr>
          <p:cNvPr id="96"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711994"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562397"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56" name="组合 55"/>
          <p:cNvGrpSpPr/>
          <p:nvPr userDrawn="1"/>
        </p:nvGrpSpPr>
        <p:grpSpPr>
          <a:xfrm>
            <a:off x="39205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383702" y="273355"/>
            <a:ext cx="915798"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86"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1"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3"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sz="1350" dirty="0">
              <a:cs typeface="+mn-ea"/>
              <a:sym typeface="+mn-lt"/>
            </a:endParaRPr>
          </a:p>
        </p:txBody>
      </p:sp>
      <p:sp>
        <p:nvSpPr>
          <p:cNvPr id="31"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48" name="标题 47"/>
          <p:cNvSpPr>
            <a:spLocks noGrp="1"/>
          </p:cNvSpPr>
          <p:nvPr>
            <p:ph type="title" hasCustomPrompt="1"/>
          </p:nvPr>
        </p:nvSpPr>
        <p:spPr>
          <a:xfrm>
            <a:off x="3835065" y="2558484"/>
            <a:ext cx="4677017" cy="1200329"/>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3852761" y="2329801"/>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3857523" y="4198880"/>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9"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106"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8"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49"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50"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102"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4"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48" name="标题 47"/>
          <p:cNvSpPr>
            <a:spLocks noGrp="1"/>
          </p:cNvSpPr>
          <p:nvPr userDrawn="1">
            <p:ph type="title" hasCustomPrompt="1"/>
          </p:nvPr>
        </p:nvSpPr>
        <p:spPr>
          <a:xfrm>
            <a:off x="386954" y="3758091"/>
            <a:ext cx="8370093" cy="1323439"/>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38" name="文本占位符 53"/>
          <p:cNvSpPr>
            <a:spLocks noGrp="1"/>
          </p:cNvSpPr>
          <p:nvPr userDrawn="1">
            <p:ph type="body" sz="quarter" idx="16" hasCustomPrompt="1"/>
          </p:nvPr>
        </p:nvSpPr>
        <p:spPr>
          <a:xfrm>
            <a:off x="3047490" y="5540739"/>
            <a:ext cx="3049021" cy="34471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51" name="文本框 50"/>
          <p:cNvSpPr txBox="1"/>
          <p:nvPr userDrawn="1"/>
        </p:nvSpPr>
        <p:spPr>
          <a:xfrm>
            <a:off x="113133" y="608868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7562609" y="6315185"/>
            <a:ext cx="1324400"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dirty="0">
              <a:cs typeface="+mn-ea"/>
              <a:sym typeface="+mn-lt"/>
            </a:endParaRPr>
          </a:p>
        </p:txBody>
      </p:sp>
      <p:sp>
        <p:nvSpPr>
          <p:cNvPr id="11"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30000"/>
              </a:lnSpc>
            </a:pPr>
            <a:endParaRPr lang="zh-CN" altLang="en-US" sz="1350">
              <a:cs typeface="+mn-ea"/>
              <a:sym typeface="+mn-lt"/>
            </a:endParaRPr>
          </a:p>
        </p:txBody>
      </p:sp>
      <p:sp>
        <p:nvSpPr>
          <p:cNvPr id="12"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p>
        </p:txBody>
      </p:sp>
      <p:pic>
        <p:nvPicPr>
          <p:cNvPr id="13"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7" name="矩形 6"/>
          <p:cNvSpPr/>
          <p:nvPr userDrawn="1"/>
        </p:nvSpPr>
        <p:spPr>
          <a:xfrm>
            <a:off x="-1" y="0"/>
            <a:ext cx="9144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3"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7"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4"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7" name="矩形 6"/>
          <p:cNvSpPr/>
          <p:nvPr userDrawn="1"/>
        </p:nvSpPr>
        <p:spPr>
          <a:xfrm>
            <a:off x="-1" y="0"/>
            <a:ext cx="9144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9" Type="http://schemas.openxmlformats.org/officeDocument/2006/relationships/theme" Target="../theme/theme1.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fade/>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5.png"/><Relationship Id="rId1"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8.xml"/><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1.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204913" y="393565"/>
            <a:ext cx="6482886" cy="38163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r>
              <a:rPr altLang="zh-CN" dirty="0">
                <a:effectLst/>
                <a:sym typeface="+mn-ea"/>
              </a:rPr>
              <a:t>第</a:t>
            </a:r>
            <a:r>
              <a:rPr lang="en-US" altLang="zh-CN" dirty="0">
                <a:effectLst/>
                <a:sym typeface="+mn-ea"/>
              </a:rPr>
              <a:t>12</a:t>
            </a:r>
            <a:r>
              <a:rPr altLang="zh-CN" dirty="0">
                <a:effectLst/>
                <a:sym typeface="+mn-ea"/>
              </a:rPr>
              <a:t>章</a:t>
            </a:r>
            <a:r>
              <a:rPr lang="en-US" altLang="zh-CN" dirty="0">
                <a:effectLst/>
                <a:sym typeface="+mn-ea"/>
              </a:rPr>
              <a:t>  Java</a:t>
            </a:r>
            <a:r>
              <a:rPr altLang="zh-CN" dirty="0">
                <a:effectLst/>
                <a:sym typeface="+mn-ea"/>
              </a:rPr>
              <a:t>输入输出流</a:t>
            </a:r>
            <a:r>
              <a:rPr kumimoji="1" lang="zh-CN" altLang="en-US" b="1"/>
              <a:t>知识点</a:t>
            </a:r>
            <a:endParaRPr kumimoji="1" lang="zh-CN" altLang="en-US" b="1"/>
          </a:p>
        </p:txBody>
      </p:sp>
      <p:sp>
        <p:nvSpPr>
          <p:cNvPr id="163843" name="Rectangle 3"/>
          <p:cNvSpPr>
            <a:spLocks noGrp="1" noChangeArrowheads="1"/>
          </p:cNvSpPr>
          <p:nvPr>
            <p:ph type="body" idx="4294967295"/>
          </p:nvPr>
        </p:nvSpPr>
        <p:spPr>
          <a:xfrm>
            <a:off x="457200" y="1400175"/>
            <a:ext cx="8229600" cy="4525645"/>
          </a:xfrm>
        </p:spPr>
        <p:txBody>
          <a:bodyPr>
            <a:normAutofit/>
          </a:bodyPr>
          <a:lstStyle/>
          <a:p>
            <a:pPr>
              <a:lnSpc>
                <a:spcPct val="90000"/>
              </a:lnSpc>
            </a:pPr>
            <a:r>
              <a:rPr lang="en-US" altLang="zh-CN" sz="2400" dirty="0"/>
              <a:t>Java</a:t>
            </a:r>
            <a:r>
              <a:rPr lang="zh-CN" altLang="zh-CN" sz="2400" dirty="0"/>
              <a:t>流的类层次结构</a:t>
            </a:r>
            <a:endParaRPr lang="en-US" altLang="zh-CN" sz="2400" dirty="0"/>
          </a:p>
          <a:p>
            <a:pPr>
              <a:lnSpc>
                <a:spcPct val="90000"/>
              </a:lnSpc>
            </a:pPr>
            <a:r>
              <a:rPr lang="zh-CN" altLang="en-US" sz="2400" dirty="0"/>
              <a:t>字节流</a:t>
            </a:r>
            <a:endParaRPr lang="en-US" altLang="zh-CN" sz="2400" dirty="0"/>
          </a:p>
          <a:p>
            <a:pPr lvl="1">
              <a:lnSpc>
                <a:spcPct val="90000"/>
              </a:lnSpc>
            </a:pPr>
            <a:r>
              <a:rPr lang="zh-CN" altLang="zh-CN" sz="2200" dirty="0"/>
              <a:t>抽象类</a:t>
            </a:r>
            <a:r>
              <a:rPr lang="en-US" altLang="zh-CN" sz="2200" dirty="0" err="1"/>
              <a:t>InputStream</a:t>
            </a:r>
            <a:r>
              <a:rPr lang="zh-CN" altLang="zh-CN" sz="2200" dirty="0"/>
              <a:t>和</a:t>
            </a:r>
            <a:r>
              <a:rPr lang="en-US" altLang="zh-CN" sz="2200" dirty="0" err="1"/>
              <a:t>OutputStream</a:t>
            </a:r>
            <a:endParaRPr lang="en-US" altLang="zh-CN" sz="2200" dirty="0"/>
          </a:p>
          <a:p>
            <a:pPr lvl="1">
              <a:lnSpc>
                <a:spcPct val="90000"/>
              </a:lnSpc>
            </a:pPr>
            <a:r>
              <a:rPr lang="zh-CN" altLang="zh-CN" sz="2200" dirty="0"/>
              <a:t>文件流</a:t>
            </a:r>
            <a:r>
              <a:rPr lang="en-US" altLang="zh-CN" sz="2200" dirty="0" err="1"/>
              <a:t>FileInputStream</a:t>
            </a:r>
            <a:r>
              <a:rPr lang="zh-CN" altLang="zh-CN" sz="2200" dirty="0"/>
              <a:t>和</a:t>
            </a:r>
            <a:r>
              <a:rPr lang="en-US" altLang="zh-CN" sz="2200" dirty="0" err="1"/>
              <a:t>FileOutputStream</a:t>
            </a:r>
            <a:endParaRPr lang="en-US" altLang="zh-CN" sz="2200" dirty="0"/>
          </a:p>
          <a:p>
            <a:pPr lvl="1">
              <a:lnSpc>
                <a:spcPct val="90000"/>
              </a:lnSpc>
            </a:pPr>
            <a:r>
              <a:rPr lang="zh-CN" altLang="zh-CN" sz="2200" dirty="0"/>
              <a:t>缓冲流</a:t>
            </a:r>
            <a:r>
              <a:rPr lang="en-US" altLang="zh-CN" sz="2200" dirty="0" err="1"/>
              <a:t>BufferedInputStream</a:t>
            </a:r>
            <a:r>
              <a:rPr lang="zh-CN" altLang="zh-CN" sz="2200" dirty="0"/>
              <a:t>和</a:t>
            </a:r>
            <a:r>
              <a:rPr lang="en-US" altLang="zh-CN" sz="2200" dirty="0" err="1"/>
              <a:t>BufferedOutputStream</a:t>
            </a:r>
            <a:endParaRPr lang="en-US" altLang="zh-CN" sz="2200" dirty="0"/>
          </a:p>
          <a:p>
            <a:pPr lvl="1">
              <a:lnSpc>
                <a:spcPct val="90000"/>
              </a:lnSpc>
            </a:pPr>
            <a:r>
              <a:rPr lang="zh-CN" altLang="zh-CN" sz="2200" dirty="0"/>
              <a:t>数据过滤流</a:t>
            </a:r>
            <a:r>
              <a:rPr lang="en-US" altLang="zh-CN" sz="2200" dirty="0" err="1"/>
              <a:t>DataInputStream</a:t>
            </a:r>
            <a:r>
              <a:rPr lang="zh-CN" altLang="zh-CN" sz="2200" dirty="0"/>
              <a:t>和</a:t>
            </a:r>
            <a:r>
              <a:rPr lang="en-US" altLang="zh-CN" sz="2200" dirty="0" err="1"/>
              <a:t>DataOutputStream</a:t>
            </a:r>
            <a:endParaRPr lang="zh-CN" altLang="zh-CN" sz="2200" dirty="0"/>
          </a:p>
          <a:p>
            <a:pPr lvl="1">
              <a:lnSpc>
                <a:spcPct val="90000"/>
              </a:lnSpc>
            </a:pPr>
            <a:r>
              <a:rPr lang="zh-CN" altLang="zh-CN" sz="2200" dirty="0"/>
              <a:t>打印流</a:t>
            </a:r>
            <a:r>
              <a:rPr lang="en-US" altLang="zh-CN" sz="2200" dirty="0"/>
              <a:t>PrintStream</a:t>
            </a:r>
            <a:endParaRPr lang="en-US" altLang="zh-CN" sz="2200" dirty="0"/>
          </a:p>
          <a:p>
            <a:pPr lvl="1">
              <a:lnSpc>
                <a:spcPct val="90000"/>
              </a:lnSpc>
            </a:pPr>
            <a:r>
              <a:rPr lang="zh-CN" altLang="zh-CN" sz="2200" dirty="0"/>
              <a:t>序列化接口</a:t>
            </a:r>
            <a:r>
              <a:rPr lang="en-US" altLang="zh-CN" sz="2200" dirty="0"/>
              <a:t>Serializable</a:t>
            </a:r>
            <a:endParaRPr lang="en-US" altLang="zh-CN" sz="2200" dirty="0"/>
          </a:p>
          <a:p>
            <a:pPr lvl="1">
              <a:lnSpc>
                <a:spcPct val="90000"/>
              </a:lnSpc>
            </a:pPr>
            <a:r>
              <a:rPr lang="zh-CN" altLang="zh-CN" sz="2200" dirty="0"/>
              <a:t>对象流</a:t>
            </a:r>
            <a:r>
              <a:rPr lang="en-US" altLang="zh-CN" sz="2200" dirty="0" err="1"/>
              <a:t>ObjectInputStream</a:t>
            </a:r>
            <a:r>
              <a:rPr lang="zh-CN" altLang="zh-CN" sz="2200" dirty="0"/>
              <a:t>和</a:t>
            </a:r>
            <a:r>
              <a:rPr lang="en-US" altLang="zh-CN" sz="2200" dirty="0" err="1"/>
              <a:t>ObjectOutputStream</a:t>
            </a:r>
            <a:endParaRPr lang="en-US" altLang="zh-CN" sz="2200" dirty="0"/>
          </a:p>
          <a:p>
            <a:pPr lvl="1">
              <a:lnSpc>
                <a:spcPct val="90000"/>
              </a:lnSpc>
            </a:pPr>
            <a:r>
              <a:rPr lang="zh-CN" altLang="zh-CN" sz="2200" dirty="0"/>
              <a:t>字节数组流</a:t>
            </a:r>
            <a:r>
              <a:rPr lang="en-US" altLang="zh-CN" sz="2200" dirty="0"/>
              <a:t>ByteArrayInputStream</a:t>
            </a:r>
            <a:r>
              <a:rPr lang="zh-CN" altLang="zh-CN" sz="2200" dirty="0"/>
              <a:t>和</a:t>
            </a:r>
            <a:r>
              <a:rPr lang="en-US" altLang="zh-CN" sz="2200" dirty="0"/>
              <a:t>ByteArrayOutputStream</a:t>
            </a:r>
            <a:endParaRPr lang="en-US" altLang="zh-CN" sz="2200" dirty="0"/>
          </a:p>
          <a:p>
            <a:pPr>
              <a:lnSpc>
                <a:spcPct val="90000"/>
              </a:lnSpc>
            </a:pPr>
            <a:endParaRPr lang="zh-CN" altLang="en-US" sz="2200" dirty="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4525645"/>
          </a:xfrm>
        </p:spPr>
        <p:txBody>
          <a:bodyPr>
            <a:normAutofit/>
          </a:bodyPr>
          <a:lstStyle/>
          <a:p>
            <a:pPr marL="109855" indent="0">
              <a:buNone/>
            </a:pPr>
            <a:r>
              <a:rPr lang="en-US" altLang="zh-CN" dirty="0"/>
              <a:t>2</a:t>
            </a:r>
            <a:r>
              <a:rPr lang="zh-CN" altLang="zh-CN" dirty="0"/>
              <a:t>．</a:t>
            </a:r>
            <a:r>
              <a:rPr lang="en-US" altLang="zh-CN" dirty="0" err="1"/>
              <a:t>OutputStream</a:t>
            </a:r>
            <a:endParaRPr lang="zh-CN" altLang="zh-CN" dirty="0"/>
          </a:p>
          <a:p>
            <a:pPr lvl="1"/>
            <a:r>
              <a:rPr lang="zh-CN" altLang="zh-CN" dirty="0"/>
              <a:t>用于表示输出要去往的目标</a:t>
            </a:r>
            <a:endParaRPr lang="en-US" altLang="zh-CN" dirty="0"/>
          </a:p>
          <a:p>
            <a:pPr lvl="1"/>
            <a:r>
              <a:rPr lang="en-US" altLang="zh-CN" dirty="0" err="1"/>
              <a:t>OutputStream</a:t>
            </a:r>
            <a:r>
              <a:rPr lang="zh-CN" altLang="zh-CN" dirty="0"/>
              <a:t>主要的子类</a:t>
            </a:r>
            <a:endParaRPr lang="en-US" altLang="zh-CN" dirty="0"/>
          </a:p>
          <a:p>
            <a:pPr lvl="2"/>
            <a:r>
              <a:rPr lang="en-US" altLang="zh-CN" dirty="0"/>
              <a:t>ByteArrayOutputStream</a:t>
            </a:r>
            <a:r>
              <a:rPr lang="zh-CN" altLang="zh-CN" dirty="0"/>
              <a:t>：在内存中创建缓冲区，所有送往“流”的数据都先放置在此缓冲区。</a:t>
            </a:r>
            <a:endParaRPr lang="zh-CN" altLang="zh-CN" dirty="0"/>
          </a:p>
          <a:p>
            <a:pPr lvl="2"/>
            <a:r>
              <a:rPr lang="en-US" altLang="zh-CN" dirty="0" err="1"/>
              <a:t>FileOutputStream</a:t>
            </a:r>
            <a:r>
              <a:rPr lang="zh-CN" altLang="zh-CN" dirty="0"/>
              <a:t>：用于将信息写入文件。</a:t>
            </a:r>
            <a:endParaRPr lang="zh-CN" altLang="zh-CN" dirty="0"/>
          </a:p>
          <a:p>
            <a:pPr lvl="2"/>
            <a:r>
              <a:rPr lang="en-US" altLang="zh-CN" dirty="0" err="1"/>
              <a:t>PipedOutputStream</a:t>
            </a:r>
            <a:r>
              <a:rPr lang="zh-CN" altLang="zh-CN" dirty="0"/>
              <a:t>：配合</a:t>
            </a:r>
            <a:r>
              <a:rPr lang="en-US" altLang="zh-CN" dirty="0" err="1"/>
              <a:t>PipedInputStream</a:t>
            </a:r>
            <a:r>
              <a:rPr lang="zh-CN" altLang="zh-CN" dirty="0"/>
              <a:t>类在线程间通信。</a:t>
            </a:r>
            <a:endParaRPr lang="zh-CN" altLang="zh-CN" dirty="0"/>
          </a:p>
        </p:txBody>
      </p:sp>
      <p:sp>
        <p:nvSpPr>
          <p:cNvPr id="3" name="标题 2"/>
          <p:cNvSpPr>
            <a:spLocks noGrp="1"/>
          </p:cNvSpPr>
          <p:nvPr>
            <p:ph type="title"/>
          </p:nvPr>
        </p:nvSpPr>
        <p:spPr/>
        <p:txBody>
          <a:bodyPr>
            <a:noAutofit/>
          </a:bodyPr>
          <a:lstStyle/>
          <a:p>
            <a:r>
              <a:rPr lang="en-US" altLang="zh-CN" dirty="0">
                <a:effectLst/>
              </a:rPr>
              <a:t>12.2.1  </a:t>
            </a:r>
            <a:r>
              <a:rPr lang="zh-CN" altLang="zh-CN" dirty="0">
                <a:effectLst/>
              </a:rPr>
              <a:t>抽象类</a:t>
            </a:r>
            <a:r>
              <a:rPr lang="en-US" altLang="zh-CN" dirty="0" err="1">
                <a:effectLst/>
              </a:rPr>
              <a:t>InputStream</a:t>
            </a:r>
            <a:r>
              <a:rPr lang="zh-CN" altLang="zh-CN" dirty="0">
                <a:effectLst/>
              </a:rPr>
              <a:t>和</a:t>
            </a:r>
            <a:r>
              <a:rPr lang="en-US" altLang="zh-CN" dirty="0" err="1">
                <a:effectLst/>
              </a:rPr>
              <a:t>OutputStream</a:t>
            </a:r>
            <a:endParaRPr lang="zh-CN" altLang="zh-CN" dirty="0">
              <a:effectLst/>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1175" y="1505585"/>
            <a:ext cx="8229600" cy="4525645"/>
          </a:xfrm>
        </p:spPr>
        <p:txBody>
          <a:bodyPr>
            <a:normAutofit/>
          </a:bodyPr>
          <a:lstStyle/>
          <a:p>
            <a:pPr lvl="1"/>
            <a:r>
              <a:rPr lang="en-US" altLang="zh-CN" sz="2800" dirty="0" err="1"/>
              <a:t>OutputStream</a:t>
            </a:r>
            <a:r>
              <a:rPr lang="zh-CN" altLang="zh-CN" sz="2800" dirty="0"/>
              <a:t>类中</a:t>
            </a:r>
            <a:r>
              <a:rPr lang="zh-CN" altLang="en-US" sz="2800" dirty="0"/>
              <a:t>的</a:t>
            </a:r>
            <a:r>
              <a:rPr lang="zh-CN" altLang="zh-CN" sz="2800" dirty="0"/>
              <a:t>方法</a:t>
            </a:r>
            <a:endParaRPr lang="en-US" altLang="zh-CN" sz="2800" dirty="0"/>
          </a:p>
          <a:p>
            <a:pPr lvl="2"/>
            <a:r>
              <a:rPr lang="en-US" altLang="zh-CN" sz="2400" dirty="0"/>
              <a:t>write(</a:t>
            </a:r>
            <a:r>
              <a:rPr lang="en-US" altLang="zh-CN" sz="2400" dirty="0" err="1"/>
              <a:t>int</a:t>
            </a:r>
            <a:r>
              <a:rPr lang="en-US" altLang="zh-CN" sz="2400" dirty="0"/>
              <a:t> b)</a:t>
            </a:r>
            <a:endParaRPr lang="en-US" altLang="zh-CN" sz="2400" dirty="0"/>
          </a:p>
          <a:p>
            <a:pPr lvl="2"/>
            <a:r>
              <a:rPr lang="en-US" altLang="zh-CN" sz="2400" dirty="0"/>
              <a:t>write(byte[] b)</a:t>
            </a:r>
            <a:endParaRPr lang="en-US" altLang="zh-CN" sz="2400" dirty="0"/>
          </a:p>
          <a:p>
            <a:pPr lvl="2"/>
            <a:r>
              <a:rPr lang="en-US" altLang="zh-CN" sz="2400" dirty="0"/>
              <a:t>write(byte[] b, </a:t>
            </a:r>
            <a:r>
              <a:rPr lang="en-US" altLang="zh-CN" sz="2400" dirty="0" err="1"/>
              <a:t>int</a:t>
            </a:r>
            <a:r>
              <a:rPr lang="en-US" altLang="zh-CN" sz="2400" dirty="0"/>
              <a:t> off, </a:t>
            </a:r>
            <a:r>
              <a:rPr lang="en-US" altLang="zh-CN" sz="2400" dirty="0" err="1"/>
              <a:t>int</a:t>
            </a:r>
            <a:r>
              <a:rPr lang="en-US" altLang="zh-CN" sz="2400" dirty="0"/>
              <a:t> </a:t>
            </a:r>
            <a:r>
              <a:rPr lang="en-US" altLang="zh-CN" sz="2400" dirty="0" err="1"/>
              <a:t>len</a:t>
            </a:r>
            <a:r>
              <a:rPr lang="en-US" altLang="zh-CN" sz="2400" dirty="0"/>
              <a:t>)</a:t>
            </a:r>
            <a:endParaRPr lang="zh-CN" altLang="zh-CN" sz="2400" dirty="0"/>
          </a:p>
          <a:p>
            <a:pPr lvl="2"/>
            <a:r>
              <a:rPr lang="en-US" altLang="zh-CN" sz="2400" dirty="0"/>
              <a:t>void close()</a:t>
            </a:r>
            <a:r>
              <a:rPr lang="zh-CN" altLang="zh-CN" sz="2400" dirty="0"/>
              <a:t>：关闭输出流。</a:t>
            </a:r>
            <a:endParaRPr lang="zh-CN" altLang="zh-CN" sz="2400" dirty="0"/>
          </a:p>
          <a:p>
            <a:pPr lvl="2"/>
            <a:r>
              <a:rPr lang="en-US" altLang="zh-CN" sz="2400" dirty="0"/>
              <a:t>void flush()</a:t>
            </a:r>
            <a:r>
              <a:rPr lang="zh-CN" altLang="zh-CN" sz="2400" dirty="0"/>
              <a:t>：强制刷新输出缓冲区内容，将输出缓冲区内容写入流。</a:t>
            </a:r>
            <a:endParaRPr lang="zh-CN" altLang="zh-CN" sz="2400" dirty="0"/>
          </a:p>
        </p:txBody>
      </p:sp>
      <p:sp>
        <p:nvSpPr>
          <p:cNvPr id="3" name="标题 2"/>
          <p:cNvSpPr>
            <a:spLocks noGrp="1"/>
          </p:cNvSpPr>
          <p:nvPr>
            <p:ph type="title"/>
          </p:nvPr>
        </p:nvSpPr>
        <p:spPr/>
        <p:txBody>
          <a:bodyPr>
            <a:noAutofit/>
          </a:bodyPr>
          <a:lstStyle/>
          <a:p>
            <a:r>
              <a:rPr lang="en-US" altLang="zh-CN" dirty="0">
                <a:effectLst/>
              </a:rPr>
              <a:t>12.2.1  </a:t>
            </a:r>
            <a:r>
              <a:rPr lang="zh-CN" altLang="zh-CN" dirty="0">
                <a:effectLst/>
              </a:rPr>
              <a:t>抽象类</a:t>
            </a:r>
            <a:r>
              <a:rPr lang="en-US" altLang="zh-CN" dirty="0" err="1">
                <a:effectLst/>
              </a:rPr>
              <a:t>InputStream</a:t>
            </a:r>
            <a:r>
              <a:rPr lang="zh-CN" altLang="zh-CN" dirty="0">
                <a:effectLst/>
              </a:rPr>
              <a:t>和</a:t>
            </a:r>
            <a:r>
              <a:rPr lang="en-US" altLang="zh-CN" dirty="0" err="1">
                <a:effectLst/>
              </a:rPr>
              <a:t>OutputStream</a:t>
            </a:r>
            <a:endParaRPr lang="zh-CN" altLang="zh-CN" dirty="0">
              <a:effectLst/>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083945"/>
            <a:ext cx="8229600" cy="4525645"/>
          </a:xfrm>
        </p:spPr>
        <p:txBody>
          <a:bodyPr>
            <a:normAutofit/>
          </a:bodyPr>
          <a:lstStyle/>
          <a:p>
            <a:r>
              <a:rPr lang="en-US" altLang="zh-CN" sz="2400" dirty="0" err="1"/>
              <a:t>FileInputStream</a:t>
            </a:r>
            <a:r>
              <a:rPr lang="zh-CN" altLang="zh-CN" sz="2400" dirty="0"/>
              <a:t>和</a:t>
            </a:r>
            <a:r>
              <a:rPr lang="en-US" altLang="zh-CN" sz="2400" dirty="0" err="1"/>
              <a:t>FileOutputStream</a:t>
            </a:r>
            <a:r>
              <a:rPr lang="zh-CN" altLang="en-US" sz="2400" dirty="0"/>
              <a:t>：</a:t>
            </a:r>
            <a:r>
              <a:rPr lang="zh-CN" altLang="zh-CN" sz="2400" dirty="0"/>
              <a:t>基于字节、广泛用于操作文件。</a:t>
            </a:r>
            <a:endParaRPr lang="zh-CN" altLang="zh-CN" sz="2400" dirty="0"/>
          </a:p>
          <a:p>
            <a:pPr lvl="1"/>
            <a:r>
              <a:rPr lang="en-US" altLang="zh-CN" sz="2400" dirty="0" err="1"/>
              <a:t>FileInputStream</a:t>
            </a:r>
            <a:r>
              <a:rPr lang="zh-CN" altLang="zh-CN" sz="2400" dirty="0"/>
              <a:t>类用于读取一个文件，</a:t>
            </a:r>
            <a:r>
              <a:rPr lang="en-US" altLang="zh-CN" sz="2400" dirty="0" err="1"/>
              <a:t>FileOutputStream</a:t>
            </a:r>
            <a:r>
              <a:rPr lang="zh-CN" altLang="zh-CN" sz="2400" dirty="0"/>
              <a:t>类用于将数据写入一个文件。</a:t>
            </a:r>
            <a:endParaRPr lang="en-US" altLang="zh-CN" sz="2400" dirty="0"/>
          </a:p>
          <a:p>
            <a:pPr lvl="1"/>
            <a:r>
              <a:rPr lang="en-US" altLang="zh-CN" sz="2400" dirty="0" err="1"/>
              <a:t>FileInputStream</a:t>
            </a:r>
            <a:r>
              <a:rPr lang="zh-CN" altLang="zh-CN" sz="2400" dirty="0"/>
              <a:t>常用构造方法</a:t>
            </a:r>
            <a:endParaRPr lang="zh-CN" altLang="zh-CN" sz="2400" dirty="0"/>
          </a:p>
          <a:p>
            <a:pPr lvl="2"/>
            <a:r>
              <a:rPr lang="en-US" altLang="zh-CN" sz="2400" dirty="0" err="1"/>
              <a:t>FileInputStream</a:t>
            </a:r>
            <a:r>
              <a:rPr lang="en-US" altLang="zh-CN" sz="2400" dirty="0"/>
              <a:t>(String name)</a:t>
            </a:r>
            <a:endParaRPr lang="zh-CN" altLang="zh-CN" sz="2400" dirty="0"/>
          </a:p>
          <a:p>
            <a:pPr lvl="2"/>
            <a:r>
              <a:rPr lang="en-US" altLang="zh-CN" sz="2400" dirty="0" err="1"/>
              <a:t>FileInputStream</a:t>
            </a:r>
            <a:r>
              <a:rPr lang="en-US" altLang="zh-CN" sz="2400" dirty="0"/>
              <a:t>(File file)</a:t>
            </a:r>
            <a:endParaRPr lang="zh-CN" altLang="zh-CN" sz="2400" dirty="0"/>
          </a:p>
          <a:p>
            <a:endParaRPr lang="zh-CN" altLang="en-US" sz="2400" dirty="0"/>
          </a:p>
        </p:txBody>
      </p:sp>
      <p:sp>
        <p:nvSpPr>
          <p:cNvPr id="3" name="标题 2"/>
          <p:cNvSpPr>
            <a:spLocks noGrp="1"/>
          </p:cNvSpPr>
          <p:nvPr>
            <p:ph type="title"/>
          </p:nvPr>
        </p:nvSpPr>
        <p:spPr/>
        <p:txBody>
          <a:bodyPr>
            <a:noAutofit/>
          </a:bodyPr>
          <a:lstStyle/>
          <a:p>
            <a:r>
              <a:rPr lang="en-US" altLang="zh-CN" dirty="0">
                <a:effectLst/>
              </a:rPr>
              <a:t>12.2.2  </a:t>
            </a:r>
            <a:r>
              <a:rPr lang="zh-CN" altLang="zh-CN" dirty="0">
                <a:effectLst/>
              </a:rPr>
              <a:t>文件流</a:t>
            </a:r>
            <a:r>
              <a:rPr lang="en-US" altLang="zh-CN" dirty="0" err="1">
                <a:effectLst/>
              </a:rPr>
              <a:t>FileInputStream</a:t>
            </a:r>
            <a:r>
              <a:rPr lang="zh-CN" altLang="zh-CN" dirty="0">
                <a:effectLst/>
              </a:rPr>
              <a:t>和</a:t>
            </a:r>
            <a:r>
              <a:rPr lang="en-US" altLang="zh-CN" dirty="0" err="1">
                <a:effectLst/>
              </a:rPr>
              <a:t>FileOutputStream</a:t>
            </a:r>
            <a:endParaRPr lang="zh-CN" altLang="en-US" dirty="0"/>
          </a:p>
        </p:txBody>
      </p:sp>
      <p:sp>
        <p:nvSpPr>
          <p:cNvPr id="4" name="矩形 3"/>
          <p:cNvSpPr/>
          <p:nvPr/>
        </p:nvSpPr>
        <p:spPr>
          <a:xfrm>
            <a:off x="3355484" y="4021573"/>
            <a:ext cx="4572000" cy="2030095"/>
          </a:xfrm>
          <a:prstGeom prst="rect">
            <a:avLst/>
          </a:prstGeom>
        </p:spPr>
        <p:txBody>
          <a:bodyPr>
            <a:spAutoFit/>
          </a:bodyPr>
          <a:lstStyle/>
          <a:p>
            <a:pPr marL="285750" indent="-285750">
              <a:buFont typeface="Arial" panose="020B0604020202020204" pitchFamily="34" charset="0"/>
              <a:buChar char="•"/>
            </a:pPr>
            <a:r>
              <a:rPr lang="zh-CN" altLang="zh-CN" dirty="0"/>
              <a:t>它们都会打开一个到实际文件的连接，并创建一个文件输入流，如果该文件不存在，或者它是一个目录，或者因为其他原因而无法打开，会抛出</a:t>
            </a:r>
            <a:r>
              <a:rPr lang="en-US" altLang="zh-CN" dirty="0" err="1"/>
              <a:t>FileNotFoundException</a:t>
            </a:r>
            <a:r>
              <a:rPr lang="zh-CN" altLang="zh-CN" dirty="0"/>
              <a:t>异常。前者文件通过路径名</a:t>
            </a:r>
            <a:r>
              <a:rPr lang="en-US" altLang="zh-CN" dirty="0"/>
              <a:t>name</a:t>
            </a:r>
            <a:r>
              <a:rPr lang="zh-CN" altLang="zh-CN" dirty="0"/>
              <a:t>指定，后者通过</a:t>
            </a:r>
            <a:r>
              <a:rPr lang="en-US" altLang="zh-CN" dirty="0"/>
              <a:t>File</a:t>
            </a:r>
            <a:r>
              <a:rPr lang="zh-CN" altLang="zh-CN" dirty="0"/>
              <a:t>对象指定。</a:t>
            </a:r>
            <a:endParaRPr lang="zh-CN" altLang="zh-CN" dirty="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55919" y="4111250"/>
            <a:ext cx="1596284" cy="1749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294765"/>
            <a:ext cx="8229600" cy="4525645"/>
          </a:xfrm>
        </p:spPr>
        <p:txBody>
          <a:bodyPr>
            <a:normAutofit/>
          </a:bodyPr>
          <a:lstStyle/>
          <a:p>
            <a:pPr marL="109855" indent="0">
              <a:buNone/>
            </a:pPr>
            <a:r>
              <a:rPr lang="zh-CN" altLang="zh-CN" sz="2400" dirty="0"/>
              <a:t>【例</a:t>
            </a:r>
            <a:r>
              <a:rPr lang="en-US" altLang="zh-CN" sz="2400" dirty="0"/>
              <a:t>12-1</a:t>
            </a:r>
            <a:r>
              <a:rPr lang="zh-CN" altLang="zh-CN" sz="2400" dirty="0"/>
              <a:t>】编写一个对指定文件进行加密复制的程序。</a:t>
            </a:r>
            <a:endParaRPr lang="en-US" altLang="zh-CN" sz="2400" dirty="0"/>
          </a:p>
          <a:p>
            <a:endParaRPr lang="en-US" altLang="zh-CN" sz="2400" dirty="0"/>
          </a:p>
          <a:p>
            <a:r>
              <a:rPr lang="zh-CN" altLang="zh-CN" sz="2400" dirty="0"/>
              <a:t>分析：复制文件就是将一个文件读出再写入另一个文件的过程，无论文件是何类型，都可以按照字节一一读出，一一写入，所以使用</a:t>
            </a:r>
            <a:r>
              <a:rPr lang="en-US" altLang="zh-CN" sz="2400" dirty="0" err="1"/>
              <a:t>FileInputStream</a:t>
            </a:r>
            <a:r>
              <a:rPr lang="zh-CN" altLang="zh-CN" sz="2400" dirty="0"/>
              <a:t>和</a:t>
            </a:r>
            <a:r>
              <a:rPr lang="en-US" altLang="zh-CN" sz="2400" dirty="0" err="1"/>
              <a:t>FileOutputStream</a:t>
            </a:r>
            <a:r>
              <a:rPr lang="zh-CN" altLang="zh-CN" sz="2400" dirty="0"/>
              <a:t>可以实现任意文件的复制。</a:t>
            </a:r>
            <a:endParaRPr lang="zh-CN" altLang="zh-CN" sz="2400" dirty="0"/>
          </a:p>
          <a:p>
            <a:r>
              <a:rPr lang="en-US" altLang="zh-CN" sz="2400" dirty="0"/>
              <a:t>read()</a:t>
            </a:r>
            <a:r>
              <a:rPr lang="zh-CN" altLang="zh-CN" sz="2400" dirty="0"/>
              <a:t>方法每次从文件中读取一个字节，范围从</a:t>
            </a:r>
            <a:r>
              <a:rPr lang="en-US" altLang="zh-CN" sz="2400" dirty="0"/>
              <a:t>0</a:t>
            </a:r>
            <a:r>
              <a:rPr lang="zh-CN" altLang="zh-CN" sz="2400" dirty="0"/>
              <a:t>到</a:t>
            </a:r>
            <a:r>
              <a:rPr lang="en-US" altLang="zh-CN" sz="2400" dirty="0"/>
              <a:t>255</a:t>
            </a:r>
            <a:r>
              <a:rPr lang="zh-CN" altLang="zh-CN" sz="2400" dirty="0"/>
              <a:t>间，如果已到达文件的末尾，则返回</a:t>
            </a:r>
            <a:r>
              <a:rPr lang="en-US" altLang="zh-CN" sz="2400" dirty="0"/>
              <a:t>-1</a:t>
            </a:r>
            <a:r>
              <a:rPr lang="zh-CN" altLang="zh-CN" sz="2400" dirty="0"/>
              <a:t>，所以循环读取的条件为：检测读到的数据是否为</a:t>
            </a:r>
            <a:r>
              <a:rPr lang="en-US" altLang="zh-CN" sz="2400" dirty="0"/>
              <a:t>-1</a:t>
            </a:r>
            <a:r>
              <a:rPr lang="zh-CN" altLang="zh-CN" sz="2400" dirty="0"/>
              <a:t>。</a:t>
            </a:r>
            <a:endParaRPr lang="zh-CN" altLang="zh-CN" sz="2400" dirty="0"/>
          </a:p>
          <a:p>
            <a:r>
              <a:rPr lang="zh-CN" altLang="zh-CN" sz="2400" dirty="0"/>
              <a:t>所谓加密复制就是在写入数据前对其进行加密处理，</a:t>
            </a:r>
            <a:r>
              <a:rPr lang="zh-CN" altLang="en-US" sz="2400" dirty="0"/>
              <a:t>可以</a:t>
            </a:r>
            <a:r>
              <a:rPr lang="zh-CN" altLang="zh-CN" sz="2400" dirty="0"/>
              <a:t>采取异或运算。</a:t>
            </a:r>
            <a:endParaRPr lang="zh-CN" altLang="en-US" sz="2400" dirty="0"/>
          </a:p>
        </p:txBody>
      </p:sp>
      <p:sp>
        <p:nvSpPr>
          <p:cNvPr id="3" name="标题 2"/>
          <p:cNvSpPr>
            <a:spLocks noGrp="1"/>
          </p:cNvSpPr>
          <p:nvPr>
            <p:ph type="title"/>
          </p:nvPr>
        </p:nvSpPr>
        <p:spPr/>
        <p:txBody>
          <a:bodyPr>
            <a:noAutofit/>
          </a:bodyPr>
          <a:lstStyle/>
          <a:p>
            <a:r>
              <a:rPr lang="en-US" altLang="zh-CN" dirty="0">
                <a:effectLst/>
              </a:rPr>
              <a:t>12.2.2  </a:t>
            </a:r>
            <a:r>
              <a:rPr lang="zh-CN" altLang="zh-CN" dirty="0">
                <a:effectLst/>
              </a:rPr>
              <a:t>文件流</a:t>
            </a:r>
            <a:r>
              <a:rPr lang="en-US" altLang="zh-CN" dirty="0" err="1">
                <a:effectLst/>
              </a:rPr>
              <a:t>FileInputStream</a:t>
            </a:r>
            <a:r>
              <a:rPr lang="zh-CN" altLang="zh-CN" dirty="0">
                <a:effectLst/>
              </a:rPr>
              <a:t>和</a:t>
            </a:r>
            <a:r>
              <a:rPr lang="en-US" altLang="zh-CN" dirty="0" err="1">
                <a:effectLst/>
              </a:rPr>
              <a:t>FileOutputStream</a:t>
            </a:r>
            <a:endParaRPr lang="zh-CN" altLang="en-US" dirty="0"/>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97510" y="1489710"/>
            <a:ext cx="8229600" cy="4525645"/>
          </a:xfrm>
        </p:spPr>
        <p:txBody>
          <a:bodyPr>
            <a:normAutofit/>
          </a:bodyPr>
          <a:lstStyle/>
          <a:p>
            <a:pPr marL="109855" indent="0">
              <a:buNone/>
            </a:pPr>
            <a:r>
              <a:rPr lang="zh-CN" altLang="zh-CN" sz="2400" dirty="0"/>
              <a:t>【例</a:t>
            </a:r>
            <a:r>
              <a:rPr lang="en-US" altLang="zh-CN" sz="2400" dirty="0"/>
              <a:t>12-2</a:t>
            </a:r>
            <a:r>
              <a:rPr lang="zh-CN" altLang="zh-CN" sz="2400" dirty="0"/>
              <a:t>】利用</a:t>
            </a:r>
            <a:r>
              <a:rPr lang="en-US" altLang="zh-CN" sz="2400" dirty="0"/>
              <a:t>try-with-resource</a:t>
            </a:r>
            <a:r>
              <a:rPr lang="zh-CN" altLang="zh-CN" sz="2400" dirty="0"/>
              <a:t>处理机制重写文件加密复制程序</a:t>
            </a:r>
            <a:r>
              <a:rPr lang="zh-CN" altLang="en-US" sz="2400" dirty="0"/>
              <a:t>。</a:t>
            </a:r>
            <a:endParaRPr lang="en-US" altLang="zh-CN" sz="2400" dirty="0"/>
          </a:p>
          <a:p>
            <a:r>
              <a:rPr lang="zh-CN" altLang="zh-CN" sz="2400" dirty="0"/>
              <a:t>分析：</a:t>
            </a:r>
            <a:r>
              <a:rPr lang="zh-CN" altLang="en-US" sz="2400" dirty="0"/>
              <a:t>传统的输入输出流的关闭过程代码繁琐，从</a:t>
            </a:r>
            <a:r>
              <a:rPr lang="en-US" altLang="zh-CN" sz="2400" dirty="0"/>
              <a:t>Java SE 7</a:t>
            </a:r>
            <a:r>
              <a:rPr lang="zh-CN" altLang="zh-CN" sz="2400" dirty="0"/>
              <a:t>引入了</a:t>
            </a:r>
            <a:r>
              <a:rPr lang="en-US" altLang="zh-CN" sz="2400" dirty="0"/>
              <a:t>try-with-resource</a:t>
            </a:r>
            <a:r>
              <a:rPr lang="zh-CN" altLang="zh-CN" sz="2400" dirty="0"/>
              <a:t>处理机制</a:t>
            </a:r>
            <a:r>
              <a:rPr lang="zh-CN" altLang="en-US" sz="2400" dirty="0"/>
              <a:t>。</a:t>
            </a:r>
            <a:endParaRPr lang="en-US" altLang="zh-CN" sz="2400" dirty="0"/>
          </a:p>
          <a:p>
            <a:r>
              <a:rPr lang="zh-CN" altLang="zh-CN" sz="2400" dirty="0"/>
              <a:t>如果一个类实现了</a:t>
            </a:r>
            <a:r>
              <a:rPr lang="en-US" altLang="zh-CN" sz="2400" dirty="0" err="1"/>
              <a:t>AutoClosable</a:t>
            </a:r>
            <a:r>
              <a:rPr lang="zh-CN" altLang="zh-CN" sz="2400" dirty="0"/>
              <a:t>接口，那么创建这个类的对象就可以写在</a:t>
            </a:r>
            <a:r>
              <a:rPr lang="en-US" altLang="zh-CN" sz="2400" dirty="0"/>
              <a:t>try-catch</a:t>
            </a:r>
            <a:r>
              <a:rPr lang="zh-CN" altLang="zh-CN" sz="2400" dirty="0"/>
              <a:t>的</a:t>
            </a:r>
            <a:r>
              <a:rPr lang="en-US" altLang="zh-CN" sz="2400" dirty="0"/>
              <a:t>try</a:t>
            </a:r>
            <a:r>
              <a:rPr lang="zh-CN" altLang="zh-CN" sz="2400" dirty="0"/>
              <a:t>后面的括号中，并且能在</a:t>
            </a:r>
            <a:r>
              <a:rPr lang="en-US" altLang="zh-CN" sz="2400" dirty="0"/>
              <a:t>try</a:t>
            </a:r>
            <a:r>
              <a:rPr lang="zh-CN" altLang="zh-CN" sz="2400" dirty="0"/>
              <a:t>代码块正常结束前或者因发生异常要抛出异常前自动执行</a:t>
            </a:r>
            <a:r>
              <a:rPr lang="en-US" altLang="zh-CN" sz="2400" dirty="0"/>
              <a:t>close()</a:t>
            </a:r>
            <a:r>
              <a:rPr lang="zh-CN" altLang="zh-CN" sz="2400" dirty="0"/>
              <a:t>方法，保证资源正常关闭，不再需要书写</a:t>
            </a:r>
            <a:r>
              <a:rPr lang="en-US" altLang="zh-CN" sz="2400" dirty="0"/>
              <a:t>finally</a:t>
            </a:r>
            <a:r>
              <a:rPr lang="zh-CN" altLang="zh-CN" sz="2400" dirty="0"/>
              <a:t>代码块。</a:t>
            </a:r>
            <a:endParaRPr lang="zh-CN" altLang="en-US" sz="2400" dirty="0"/>
          </a:p>
        </p:txBody>
      </p:sp>
      <p:sp>
        <p:nvSpPr>
          <p:cNvPr id="3" name="标题 2"/>
          <p:cNvSpPr>
            <a:spLocks noGrp="1"/>
          </p:cNvSpPr>
          <p:nvPr>
            <p:ph type="title"/>
          </p:nvPr>
        </p:nvSpPr>
        <p:spPr/>
        <p:txBody>
          <a:bodyPr>
            <a:noAutofit/>
          </a:bodyPr>
          <a:lstStyle/>
          <a:p>
            <a:r>
              <a:rPr lang="en-US" altLang="zh-CN" dirty="0">
                <a:effectLst/>
              </a:rPr>
              <a:t>12.2.2  </a:t>
            </a:r>
            <a:r>
              <a:rPr lang="zh-CN" altLang="zh-CN" dirty="0">
                <a:effectLst/>
              </a:rPr>
              <a:t>文件流</a:t>
            </a:r>
            <a:r>
              <a:rPr lang="en-US" altLang="zh-CN" dirty="0" err="1">
                <a:effectLst/>
              </a:rPr>
              <a:t>FileInputStream</a:t>
            </a:r>
            <a:r>
              <a:rPr lang="zh-CN" altLang="zh-CN" dirty="0">
                <a:effectLst/>
              </a:rPr>
              <a:t>和</a:t>
            </a:r>
            <a:r>
              <a:rPr lang="en-US" altLang="zh-CN" dirty="0" err="1">
                <a:effectLst/>
              </a:rPr>
              <a:t>FileOutputStream</a:t>
            </a:r>
            <a:endParaRPr lang="zh-CN" altLang="en-US" dirty="0"/>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108075"/>
            <a:ext cx="8229600" cy="4525645"/>
          </a:xfrm>
        </p:spPr>
        <p:txBody>
          <a:bodyPr>
            <a:normAutofit/>
          </a:bodyPr>
          <a:lstStyle/>
          <a:p>
            <a:pPr marL="109855" indent="0">
              <a:buNone/>
            </a:pPr>
            <a:r>
              <a:rPr lang="zh-CN" altLang="zh-CN" sz="2400" dirty="0"/>
              <a:t>【例</a:t>
            </a:r>
            <a:r>
              <a:rPr lang="en-US" altLang="zh-CN" sz="2400" dirty="0"/>
              <a:t>12-2</a:t>
            </a:r>
            <a:r>
              <a:rPr lang="zh-CN" altLang="zh-CN" sz="2400" dirty="0"/>
              <a:t>】利用</a:t>
            </a:r>
            <a:r>
              <a:rPr lang="en-US" altLang="zh-CN" sz="2400" dirty="0"/>
              <a:t>try-with-resource</a:t>
            </a:r>
            <a:r>
              <a:rPr lang="zh-CN" altLang="zh-CN" sz="2400" dirty="0"/>
              <a:t>处理机制重写文件加密复制程序</a:t>
            </a:r>
            <a:r>
              <a:rPr lang="zh-CN" altLang="en-US" sz="2400" dirty="0"/>
              <a:t>。</a:t>
            </a:r>
            <a:endParaRPr lang="en-US" altLang="zh-CN" sz="2400" dirty="0"/>
          </a:p>
          <a:p>
            <a:r>
              <a:rPr lang="en-US" altLang="zh-CN" sz="2400" dirty="0"/>
              <a:t>Java SE 7</a:t>
            </a:r>
            <a:r>
              <a:rPr lang="zh-CN" altLang="zh-CN" sz="2400" dirty="0"/>
              <a:t>后</a:t>
            </a:r>
            <a:r>
              <a:rPr lang="en-US" altLang="zh-CN" sz="2400" dirty="0"/>
              <a:t>java.io</a:t>
            </a:r>
            <a:r>
              <a:rPr lang="zh-CN" altLang="zh-CN" sz="2400" dirty="0"/>
              <a:t>中的类都实现了</a:t>
            </a:r>
            <a:r>
              <a:rPr lang="en-US" altLang="zh-CN" sz="2400" dirty="0" err="1"/>
              <a:t>AutoClosable</a:t>
            </a:r>
            <a:r>
              <a:rPr lang="zh-CN" altLang="zh-CN" sz="2400" dirty="0"/>
              <a:t>接口，可以直接使用</a:t>
            </a:r>
            <a:r>
              <a:rPr lang="en-US" altLang="zh-CN" sz="2400" dirty="0"/>
              <a:t>try-with-resource</a:t>
            </a:r>
            <a:r>
              <a:rPr lang="zh-CN" altLang="zh-CN" sz="2400" dirty="0"/>
              <a:t>。</a:t>
            </a:r>
            <a:endParaRPr lang="zh-CN" altLang="en-US" sz="2400" dirty="0"/>
          </a:p>
        </p:txBody>
      </p:sp>
      <p:sp>
        <p:nvSpPr>
          <p:cNvPr id="3" name="标题 2"/>
          <p:cNvSpPr>
            <a:spLocks noGrp="1"/>
          </p:cNvSpPr>
          <p:nvPr>
            <p:ph type="title"/>
          </p:nvPr>
        </p:nvSpPr>
        <p:spPr/>
        <p:txBody>
          <a:bodyPr>
            <a:noAutofit/>
          </a:bodyPr>
          <a:lstStyle/>
          <a:p>
            <a:r>
              <a:rPr lang="en-US" altLang="zh-CN" dirty="0">
                <a:effectLst/>
              </a:rPr>
              <a:t>12.2.2  </a:t>
            </a:r>
            <a:r>
              <a:rPr lang="zh-CN" altLang="zh-CN" dirty="0">
                <a:effectLst/>
              </a:rPr>
              <a:t>文件流</a:t>
            </a:r>
            <a:r>
              <a:rPr lang="en-US" altLang="zh-CN" dirty="0" err="1">
                <a:effectLst/>
              </a:rPr>
              <a:t>FileInputStream</a:t>
            </a:r>
            <a:r>
              <a:rPr lang="zh-CN" altLang="zh-CN" dirty="0">
                <a:effectLst/>
              </a:rPr>
              <a:t>和</a:t>
            </a:r>
            <a:r>
              <a:rPr lang="en-US" altLang="zh-CN" dirty="0" err="1">
                <a:effectLst/>
              </a:rPr>
              <a:t>FileOutputStream</a:t>
            </a:r>
            <a:endParaRPr lang="zh-CN" altLang="en-US" dirty="0"/>
          </a:p>
        </p:txBody>
      </p:sp>
      <p:pic>
        <p:nvPicPr>
          <p:cNvPr id="5" name="图片 4"/>
          <p:cNvPicPr>
            <a:picLocks noChangeAspect="1"/>
          </p:cNvPicPr>
          <p:nvPr/>
        </p:nvPicPr>
        <p:blipFill>
          <a:blip r:embed="rId1"/>
          <a:stretch>
            <a:fillRect/>
          </a:stretch>
        </p:blipFill>
        <p:spPr>
          <a:xfrm>
            <a:off x="1035611" y="2789591"/>
            <a:ext cx="7170090" cy="3255852"/>
          </a:xfrm>
          <a:prstGeom prst="rect">
            <a:avLst/>
          </a:prstGeom>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1481455"/>
            <a:ext cx="8229600" cy="4525645"/>
          </a:xfrm>
        </p:spPr>
        <p:txBody>
          <a:bodyPr>
            <a:normAutofit/>
          </a:bodyPr>
          <a:lstStyle/>
          <a:p>
            <a:pPr lvl="1"/>
            <a:r>
              <a:rPr lang="en-US" altLang="zh-CN" sz="2400" dirty="0" err="1"/>
              <a:t>BufferedInputStream</a:t>
            </a:r>
            <a:r>
              <a:rPr lang="zh-CN" altLang="zh-CN" sz="2400" dirty="0"/>
              <a:t>和</a:t>
            </a:r>
            <a:r>
              <a:rPr lang="en-US" altLang="zh-CN" sz="2400" dirty="0" err="1"/>
              <a:t>BufferedOutputStream</a:t>
            </a:r>
            <a:r>
              <a:rPr lang="zh-CN" altLang="zh-CN" sz="2400" dirty="0"/>
              <a:t>是</a:t>
            </a:r>
            <a:r>
              <a:rPr lang="en-US" altLang="zh-CN" sz="2400" dirty="0" err="1"/>
              <a:t>FilterInputStream</a:t>
            </a:r>
            <a:r>
              <a:rPr lang="zh-CN" altLang="zh-CN" sz="2400" dirty="0"/>
              <a:t>和</a:t>
            </a:r>
            <a:r>
              <a:rPr lang="en-US" altLang="zh-CN" sz="2400" dirty="0" err="1"/>
              <a:t>FilterOutputStream</a:t>
            </a:r>
            <a:r>
              <a:rPr lang="zh-CN" altLang="zh-CN" sz="2400" dirty="0"/>
              <a:t>的子类，为普通的字节流增加了缓冲区功能，将</a:t>
            </a:r>
            <a:r>
              <a:rPr lang="en-US" altLang="zh-CN" sz="2400" dirty="0" err="1"/>
              <a:t>InputStream</a:t>
            </a:r>
            <a:r>
              <a:rPr lang="zh-CN" altLang="zh-CN" sz="2400" dirty="0"/>
              <a:t>和</a:t>
            </a:r>
            <a:r>
              <a:rPr lang="en-US" altLang="zh-CN" sz="2400" dirty="0" err="1"/>
              <a:t>OutputStream</a:t>
            </a:r>
            <a:r>
              <a:rPr lang="zh-CN" altLang="zh-CN" sz="2400" dirty="0"/>
              <a:t>对象包装为一个带缓冲的字节流。</a:t>
            </a:r>
            <a:endParaRPr lang="en-US" altLang="zh-CN" sz="2400" dirty="0"/>
          </a:p>
          <a:p>
            <a:pPr lvl="1"/>
            <a:endParaRPr lang="en-US" altLang="zh-CN" sz="2400" dirty="0"/>
          </a:p>
          <a:p>
            <a:pPr lvl="1"/>
            <a:r>
              <a:rPr lang="zh-CN" altLang="en-US" sz="2400" dirty="0"/>
              <a:t>原理：</a:t>
            </a:r>
            <a:r>
              <a:rPr lang="zh-CN" altLang="zh-CN" sz="2400" dirty="0"/>
              <a:t>因为内存的读写速度快，而磁盘的读写速度慢，二者间的数据传输堵塞严重。所以，为了减少对磁盘的存取，通常在内存和磁盘间建立一个缓冲区，从磁盘中读数据时一次读入一个缓冲区大小的数量，数据写入磁盘时也是先将缓冲区装满后，再将缓冲区数据一次性写入到磁盘，由此提高了文件存取的效率。</a:t>
            </a:r>
            <a:endParaRPr lang="zh-CN" altLang="zh-CN" sz="2400" dirty="0"/>
          </a:p>
          <a:p>
            <a:endParaRPr lang="zh-CN" altLang="en-US" sz="2800" dirty="0"/>
          </a:p>
        </p:txBody>
      </p:sp>
      <p:sp>
        <p:nvSpPr>
          <p:cNvPr id="3" name="标题 2"/>
          <p:cNvSpPr>
            <a:spLocks noGrp="1"/>
          </p:cNvSpPr>
          <p:nvPr>
            <p:ph type="title"/>
          </p:nvPr>
        </p:nvSpPr>
        <p:spPr/>
        <p:txBody>
          <a:bodyPr>
            <a:noAutofit/>
          </a:bodyPr>
          <a:lstStyle/>
          <a:p>
            <a:r>
              <a:rPr lang="en-US" altLang="zh-CN" dirty="0">
                <a:effectLst/>
              </a:rPr>
              <a:t>12.2.3  </a:t>
            </a:r>
            <a:r>
              <a:rPr lang="zh-CN" altLang="zh-CN" dirty="0">
                <a:effectLst/>
              </a:rPr>
              <a:t>缓冲流</a:t>
            </a:r>
            <a:r>
              <a:rPr lang="en-US" altLang="zh-CN" dirty="0" err="1">
                <a:effectLst/>
              </a:rPr>
              <a:t>BufferedInputStream</a:t>
            </a:r>
            <a:r>
              <a:rPr lang="zh-CN" altLang="zh-CN" dirty="0">
                <a:effectLst/>
              </a:rPr>
              <a:t>和</a:t>
            </a:r>
            <a:r>
              <a:rPr lang="en-US" altLang="zh-CN" dirty="0" err="1">
                <a:effectLst/>
              </a:rPr>
              <a:t>BufferedOutputStream</a:t>
            </a:r>
            <a:endParaRPr lang="zh-CN" altLang="en-US" dirty="0"/>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16685"/>
            <a:ext cx="8229600" cy="4525645"/>
          </a:xfrm>
        </p:spPr>
        <p:txBody>
          <a:bodyPr>
            <a:normAutofit/>
          </a:bodyPr>
          <a:lstStyle/>
          <a:p>
            <a:r>
              <a:rPr lang="en-US" altLang="zh-CN" sz="2800" dirty="0" err="1"/>
              <a:t>BufferedInputStream</a:t>
            </a:r>
            <a:r>
              <a:rPr lang="zh-CN" altLang="zh-CN" sz="2800" dirty="0"/>
              <a:t>的构造方法：</a:t>
            </a:r>
            <a:endParaRPr lang="zh-CN" altLang="zh-CN" sz="2800" dirty="0"/>
          </a:p>
          <a:p>
            <a:pPr lvl="1"/>
            <a:r>
              <a:rPr lang="en-US" altLang="zh-CN" sz="2400" dirty="0" err="1"/>
              <a:t>BufferedInputStream</a:t>
            </a:r>
            <a:r>
              <a:rPr lang="en-US" altLang="zh-CN" sz="2400" dirty="0"/>
              <a:t>(</a:t>
            </a:r>
            <a:r>
              <a:rPr lang="en-US" altLang="zh-CN" sz="2400" dirty="0" err="1"/>
              <a:t>InputStream</a:t>
            </a:r>
            <a:r>
              <a:rPr lang="en-US" altLang="zh-CN" sz="2400" dirty="0"/>
              <a:t> in)</a:t>
            </a:r>
            <a:r>
              <a:rPr lang="zh-CN" altLang="zh-CN" sz="2400" dirty="0"/>
              <a:t>：包装</a:t>
            </a:r>
            <a:r>
              <a:rPr lang="en-US" altLang="zh-CN" sz="2400" dirty="0" err="1"/>
              <a:t>InputStream</a:t>
            </a:r>
            <a:r>
              <a:rPr lang="zh-CN" altLang="zh-CN" sz="2400" dirty="0"/>
              <a:t>对象、创建</a:t>
            </a:r>
            <a:r>
              <a:rPr lang="en-US" altLang="zh-CN" sz="2400" dirty="0" err="1"/>
              <a:t>BufferedInputStream</a:t>
            </a:r>
            <a:r>
              <a:rPr lang="zh-CN" altLang="zh-CN" sz="2400" dirty="0"/>
              <a:t>对象，并创建一个默认大小（</a:t>
            </a:r>
            <a:r>
              <a:rPr lang="en-US" altLang="zh-CN" sz="2400" dirty="0"/>
              <a:t>8192</a:t>
            </a:r>
            <a:r>
              <a:rPr lang="zh-CN" altLang="zh-CN" sz="2400" dirty="0"/>
              <a:t>字节）的字节数组做缓冲区。</a:t>
            </a:r>
            <a:endParaRPr lang="zh-CN" altLang="zh-CN" sz="2400" dirty="0"/>
          </a:p>
          <a:p>
            <a:pPr lvl="1"/>
            <a:r>
              <a:rPr lang="en-US" altLang="zh-CN" sz="2400" dirty="0" err="1"/>
              <a:t>BufferedInputStream</a:t>
            </a:r>
            <a:r>
              <a:rPr lang="en-US" altLang="zh-CN" sz="2400" dirty="0"/>
              <a:t>(</a:t>
            </a:r>
            <a:r>
              <a:rPr lang="en-US" altLang="zh-CN" sz="2400" dirty="0" err="1"/>
              <a:t>InputStream</a:t>
            </a:r>
            <a:r>
              <a:rPr lang="en-US" altLang="zh-CN" sz="2400" dirty="0"/>
              <a:t> in, </a:t>
            </a:r>
            <a:r>
              <a:rPr lang="en-US" altLang="zh-CN" sz="2400" dirty="0" err="1"/>
              <a:t>int</a:t>
            </a:r>
            <a:r>
              <a:rPr lang="en-US" altLang="zh-CN" sz="2400" dirty="0"/>
              <a:t> size) </a:t>
            </a:r>
            <a:r>
              <a:rPr lang="zh-CN" altLang="zh-CN" sz="2400" dirty="0"/>
              <a:t>：包装</a:t>
            </a:r>
            <a:r>
              <a:rPr lang="en-US" altLang="zh-CN" sz="2400" dirty="0" err="1"/>
              <a:t>InputStream</a:t>
            </a:r>
            <a:r>
              <a:rPr lang="zh-CN" altLang="zh-CN" sz="2400" dirty="0"/>
              <a:t>对象、创建指定缓冲区大小的</a:t>
            </a:r>
            <a:r>
              <a:rPr lang="en-US" altLang="zh-CN" sz="2400" dirty="0" err="1"/>
              <a:t>BufferedInputStream</a:t>
            </a:r>
            <a:r>
              <a:rPr lang="zh-CN" altLang="zh-CN" sz="2400" dirty="0"/>
              <a:t>对象。</a:t>
            </a:r>
            <a:endParaRPr lang="zh-CN" altLang="en-US" sz="6200" dirty="0"/>
          </a:p>
        </p:txBody>
      </p:sp>
      <p:sp>
        <p:nvSpPr>
          <p:cNvPr id="3" name="标题 2"/>
          <p:cNvSpPr>
            <a:spLocks noGrp="1"/>
          </p:cNvSpPr>
          <p:nvPr>
            <p:ph type="title"/>
          </p:nvPr>
        </p:nvSpPr>
        <p:spPr/>
        <p:txBody>
          <a:bodyPr>
            <a:noAutofit/>
          </a:bodyPr>
          <a:lstStyle/>
          <a:p>
            <a:r>
              <a:rPr lang="en-US" altLang="zh-CN" dirty="0">
                <a:effectLst/>
              </a:rPr>
              <a:t>12.2.3  </a:t>
            </a:r>
            <a:r>
              <a:rPr lang="zh-CN" altLang="zh-CN" dirty="0">
                <a:effectLst/>
              </a:rPr>
              <a:t>缓冲流</a:t>
            </a:r>
            <a:r>
              <a:rPr lang="en-US" altLang="zh-CN" dirty="0" err="1">
                <a:effectLst/>
              </a:rPr>
              <a:t>BufferedInputStream</a:t>
            </a:r>
            <a:r>
              <a:rPr lang="zh-CN" altLang="zh-CN" dirty="0">
                <a:effectLst/>
              </a:rPr>
              <a:t>和</a:t>
            </a:r>
            <a:r>
              <a:rPr lang="en-US" altLang="zh-CN" dirty="0" err="1">
                <a:effectLst/>
              </a:rPr>
              <a:t>BufferedOutputStream</a:t>
            </a:r>
            <a:endParaRPr lang="zh-CN" altLang="en-US" dirty="0"/>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dirty="0">
                <a:effectLst/>
              </a:rPr>
              <a:t>12.2.3  </a:t>
            </a:r>
            <a:r>
              <a:rPr lang="zh-CN" altLang="zh-CN" dirty="0">
                <a:effectLst/>
              </a:rPr>
              <a:t>缓冲流</a:t>
            </a:r>
            <a:r>
              <a:rPr lang="en-US" altLang="zh-CN" dirty="0" err="1">
                <a:effectLst/>
              </a:rPr>
              <a:t>BufferedInputStream</a:t>
            </a:r>
            <a:r>
              <a:rPr lang="zh-CN" altLang="zh-CN" dirty="0">
                <a:effectLst/>
              </a:rPr>
              <a:t>和</a:t>
            </a:r>
            <a:r>
              <a:rPr lang="en-US" altLang="zh-CN" dirty="0" err="1">
                <a:effectLst/>
              </a:rPr>
              <a:t>BufferedOutputStream</a:t>
            </a:r>
            <a:endParaRPr lang="zh-CN" altLang="en-US" dirty="0"/>
          </a:p>
        </p:txBody>
      </p:sp>
      <p:pic>
        <p:nvPicPr>
          <p:cNvPr id="4" name="内容占位符 3"/>
          <p:cNvPicPr>
            <a:picLocks noGrp="1"/>
          </p:cNvPicPr>
          <p:nvPr>
            <p:ph idx="4294967295"/>
          </p:nvPr>
        </p:nvPicPr>
        <p:blipFill>
          <a:blip r:embed="rId1" cstate="print">
            <a:extLst>
              <a:ext uri="{28A0092B-C50C-407E-A947-70E740481C1C}">
                <a14:useLocalDpi xmlns:a14="http://schemas.microsoft.com/office/drawing/2010/main" val="0"/>
              </a:ext>
            </a:extLst>
          </a:blip>
          <a:srcRect/>
          <a:stretch>
            <a:fillRect/>
          </a:stretch>
        </p:blipFill>
        <p:spPr bwMode="auto">
          <a:xfrm>
            <a:off x="1573530" y="1475740"/>
            <a:ext cx="6114415" cy="1819275"/>
          </a:xfrm>
          <a:prstGeom prst="rect">
            <a:avLst/>
          </a:prstGeom>
          <a:noFill/>
          <a:ln>
            <a:noFill/>
          </a:ln>
        </p:spPr>
      </p:pic>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3789040"/>
            <a:ext cx="5904656" cy="1656184"/>
          </a:xfrm>
          <a:prstGeom prst="rect">
            <a:avLst/>
          </a:prstGeom>
          <a:noFill/>
          <a:ln>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dirty="0">
                <a:effectLst/>
              </a:rPr>
              <a:t>12.2.3  </a:t>
            </a:r>
            <a:r>
              <a:rPr lang="zh-CN" altLang="zh-CN" dirty="0">
                <a:effectLst/>
              </a:rPr>
              <a:t>缓冲流</a:t>
            </a:r>
            <a:r>
              <a:rPr lang="en-US" altLang="zh-CN" dirty="0" err="1">
                <a:effectLst/>
              </a:rPr>
              <a:t>BufferedInputStream</a:t>
            </a:r>
            <a:r>
              <a:rPr lang="zh-CN" altLang="zh-CN" dirty="0">
                <a:effectLst/>
              </a:rPr>
              <a:t>和</a:t>
            </a:r>
            <a:r>
              <a:rPr lang="en-US" altLang="zh-CN" dirty="0" err="1">
                <a:effectLst/>
              </a:rPr>
              <a:t>BufferedOutputStream</a:t>
            </a:r>
            <a:endParaRPr lang="zh-CN" altLang="en-US" dirty="0"/>
          </a:p>
        </p:txBody>
      </p:sp>
      <p:sp>
        <p:nvSpPr>
          <p:cNvPr id="2" name="内容占位符 1"/>
          <p:cNvSpPr>
            <a:spLocks noGrp="1"/>
          </p:cNvSpPr>
          <p:nvPr>
            <p:ph idx="4294967295"/>
          </p:nvPr>
        </p:nvSpPr>
        <p:spPr>
          <a:xfrm>
            <a:off x="295275" y="1410970"/>
            <a:ext cx="8553450" cy="4036060"/>
          </a:xfrm>
        </p:spPr>
        <p:txBody>
          <a:bodyPr/>
          <a:lstStyle/>
          <a:p>
            <a:r>
              <a:rPr lang="zh-CN" altLang="zh-CN" dirty="0"/>
              <a:t>【例</a:t>
            </a:r>
            <a:r>
              <a:rPr lang="en-US" altLang="zh-CN" dirty="0"/>
              <a:t>12-3</a:t>
            </a:r>
            <a:r>
              <a:rPr lang="zh-CN" altLang="zh-CN" dirty="0"/>
              <a:t>】对比带缓冲区的文件复制与不带缓冲区文件复制的性能。</a:t>
            </a:r>
            <a:endParaRPr lang="zh-CN" altLang="zh-CN" dirty="0"/>
          </a:p>
          <a:p>
            <a:pPr lvl="1"/>
            <a:endParaRPr lang="en-US" altLang="zh-CN" dirty="0"/>
          </a:p>
          <a:p>
            <a:pPr lvl="1"/>
            <a:r>
              <a:rPr lang="zh-CN" altLang="zh-CN" dirty="0"/>
              <a:t>通过完成相同的复制工作所花费的时间对比得到带缓冲区与不带缓冲区间的差别。</a:t>
            </a:r>
            <a:endParaRPr lang="zh-CN" altLang="zh-CN" dirty="0"/>
          </a:p>
          <a:p>
            <a:endParaRPr lang="zh-CN" altLang="en-US" dirty="0"/>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204913" y="393565"/>
            <a:ext cx="6482886" cy="38163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r>
              <a:rPr kumimoji="1" lang="zh-CN" altLang="en-US" b="1"/>
              <a:t>本章知识点</a:t>
            </a:r>
            <a:endParaRPr kumimoji="1" lang="zh-CN" altLang="en-US" b="1"/>
          </a:p>
        </p:txBody>
      </p:sp>
      <p:sp>
        <p:nvSpPr>
          <p:cNvPr id="163843" name="Rectangle 3"/>
          <p:cNvSpPr>
            <a:spLocks noGrp="1" noChangeArrowheads="1"/>
          </p:cNvSpPr>
          <p:nvPr>
            <p:ph type="body" idx="4294967295"/>
          </p:nvPr>
        </p:nvSpPr>
        <p:spPr>
          <a:xfrm>
            <a:off x="771525" y="1376680"/>
            <a:ext cx="8229600" cy="4525645"/>
          </a:xfrm>
        </p:spPr>
        <p:txBody>
          <a:bodyPr>
            <a:normAutofit/>
          </a:bodyPr>
          <a:lstStyle/>
          <a:p>
            <a:pPr>
              <a:lnSpc>
                <a:spcPct val="90000"/>
              </a:lnSpc>
            </a:pPr>
            <a:r>
              <a:rPr lang="zh-CN" altLang="en-US" sz="2400" dirty="0"/>
              <a:t>字符流</a:t>
            </a:r>
            <a:endParaRPr lang="en-US" altLang="zh-CN" sz="2400" dirty="0"/>
          </a:p>
          <a:p>
            <a:pPr lvl="1">
              <a:lnSpc>
                <a:spcPct val="90000"/>
              </a:lnSpc>
            </a:pPr>
            <a:r>
              <a:rPr lang="zh-CN" altLang="zh-CN" sz="2000" dirty="0"/>
              <a:t>抽象类</a:t>
            </a:r>
            <a:r>
              <a:rPr lang="en-US" altLang="zh-CN" sz="2000" dirty="0"/>
              <a:t>Reader</a:t>
            </a:r>
            <a:r>
              <a:rPr lang="zh-CN" altLang="zh-CN" sz="2000" dirty="0"/>
              <a:t>和</a:t>
            </a:r>
            <a:r>
              <a:rPr lang="en-US" altLang="zh-CN" sz="2000" dirty="0"/>
              <a:t>Writer</a:t>
            </a:r>
            <a:endParaRPr lang="en-US" altLang="zh-CN" sz="2000" dirty="0"/>
          </a:p>
          <a:p>
            <a:pPr lvl="1">
              <a:lnSpc>
                <a:spcPct val="90000"/>
              </a:lnSpc>
            </a:pPr>
            <a:r>
              <a:rPr lang="zh-CN" altLang="zh-CN" sz="2000" dirty="0"/>
              <a:t>转换流</a:t>
            </a:r>
            <a:r>
              <a:rPr lang="en-US" altLang="zh-CN" sz="2000" dirty="0"/>
              <a:t>InputStreamReader</a:t>
            </a:r>
            <a:r>
              <a:rPr lang="zh-CN" altLang="zh-CN" sz="2000" dirty="0"/>
              <a:t>和</a:t>
            </a:r>
            <a:r>
              <a:rPr lang="en-US" altLang="zh-CN" sz="2000" dirty="0"/>
              <a:t>OutputStreamWriter</a:t>
            </a:r>
            <a:endParaRPr lang="zh-CN" altLang="zh-CN" sz="2000" dirty="0"/>
          </a:p>
          <a:p>
            <a:pPr lvl="1">
              <a:lnSpc>
                <a:spcPct val="90000"/>
              </a:lnSpc>
            </a:pPr>
            <a:r>
              <a:rPr lang="en-US" altLang="zh-CN" sz="2000" dirty="0" err="1"/>
              <a:t>FileReader</a:t>
            </a:r>
            <a:r>
              <a:rPr lang="zh-CN" altLang="zh-CN" sz="2000" dirty="0"/>
              <a:t>和</a:t>
            </a:r>
            <a:r>
              <a:rPr lang="en-US" altLang="zh-CN" sz="2000" dirty="0" err="1"/>
              <a:t>FileWriter</a:t>
            </a:r>
            <a:endParaRPr lang="en-US" altLang="zh-CN" sz="2000" dirty="0"/>
          </a:p>
          <a:p>
            <a:pPr lvl="1">
              <a:lnSpc>
                <a:spcPct val="90000"/>
              </a:lnSpc>
            </a:pPr>
            <a:r>
              <a:rPr lang="en-US" altLang="zh-CN" sz="2000" dirty="0" err="1"/>
              <a:t>BufferedReader</a:t>
            </a:r>
            <a:r>
              <a:rPr lang="zh-CN" altLang="zh-CN" sz="2000" dirty="0"/>
              <a:t>类</a:t>
            </a:r>
            <a:endParaRPr lang="en-US" altLang="zh-CN" sz="2000" dirty="0"/>
          </a:p>
          <a:p>
            <a:pPr lvl="1">
              <a:lnSpc>
                <a:spcPct val="90000"/>
              </a:lnSpc>
            </a:pPr>
            <a:r>
              <a:rPr lang="en-US" altLang="zh-CN" sz="2000" dirty="0" err="1"/>
              <a:t>PrintWriter</a:t>
            </a:r>
            <a:r>
              <a:rPr lang="zh-CN" altLang="zh-CN" sz="2000" dirty="0"/>
              <a:t>类</a:t>
            </a:r>
            <a:endParaRPr lang="en-US" altLang="zh-CN" sz="2000" dirty="0"/>
          </a:p>
          <a:p>
            <a:pPr>
              <a:lnSpc>
                <a:spcPct val="90000"/>
              </a:lnSpc>
            </a:pPr>
            <a:r>
              <a:rPr lang="en-US" altLang="zh-CN" sz="2400" dirty="0" err="1"/>
              <a:t>RandomAccessFile</a:t>
            </a:r>
            <a:r>
              <a:rPr lang="zh-CN" altLang="zh-CN" sz="2400" dirty="0"/>
              <a:t>类</a:t>
            </a:r>
            <a:endParaRPr lang="en-US" altLang="zh-CN" sz="2400" dirty="0"/>
          </a:p>
          <a:p>
            <a:pPr>
              <a:lnSpc>
                <a:spcPct val="90000"/>
              </a:lnSpc>
            </a:pPr>
            <a:endParaRPr lang="en-US" altLang="zh-CN" sz="2400" dirty="0"/>
          </a:p>
          <a:p>
            <a:pPr>
              <a:lnSpc>
                <a:spcPct val="90000"/>
              </a:lnSpc>
            </a:pPr>
            <a:r>
              <a:rPr lang="zh-CN" altLang="en-US" sz="2400" dirty="0"/>
              <a:t>操作文件的类和接口</a:t>
            </a:r>
            <a:endParaRPr lang="zh-CN" altLang="zh-CN" sz="2000" dirty="0"/>
          </a:p>
          <a:p>
            <a:pPr lvl="1">
              <a:lnSpc>
                <a:spcPct val="90000"/>
              </a:lnSpc>
            </a:pPr>
            <a:endParaRPr lang="zh-CN" altLang="en-US" sz="2000" dirty="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dirty="0">
                <a:effectLst/>
              </a:rPr>
              <a:t>12.2.3  </a:t>
            </a:r>
            <a:r>
              <a:rPr lang="zh-CN" altLang="zh-CN" dirty="0">
                <a:effectLst/>
              </a:rPr>
              <a:t>缓冲流</a:t>
            </a:r>
            <a:r>
              <a:rPr lang="en-US" altLang="zh-CN" dirty="0" err="1">
                <a:effectLst/>
              </a:rPr>
              <a:t>BufferedInputStream</a:t>
            </a:r>
            <a:r>
              <a:rPr lang="zh-CN" altLang="zh-CN" dirty="0">
                <a:effectLst/>
              </a:rPr>
              <a:t>和</a:t>
            </a:r>
            <a:r>
              <a:rPr lang="en-US" altLang="zh-CN" dirty="0" err="1">
                <a:effectLst/>
              </a:rPr>
              <a:t>BufferedOutputStream</a:t>
            </a:r>
            <a:endParaRPr lang="zh-CN" altLang="en-US" dirty="0"/>
          </a:p>
        </p:txBody>
      </p:sp>
      <p:sp>
        <p:nvSpPr>
          <p:cNvPr id="2" name="内容占位符 1"/>
          <p:cNvSpPr>
            <a:spLocks noGrp="1"/>
          </p:cNvSpPr>
          <p:nvPr>
            <p:ph idx="4294967295"/>
          </p:nvPr>
        </p:nvSpPr>
        <p:spPr>
          <a:xfrm>
            <a:off x="2279015" y="1456690"/>
            <a:ext cx="6694805" cy="4972050"/>
          </a:xfrm>
        </p:spPr>
        <p:txBody>
          <a:bodyPr>
            <a:normAutofit/>
          </a:bodyPr>
          <a:lstStyle/>
          <a:p>
            <a:r>
              <a:rPr lang="zh-CN" altLang="zh-CN" dirty="0"/>
              <a:t>【</a:t>
            </a:r>
            <a:r>
              <a:rPr lang="en-US" altLang="zh-CN" dirty="0"/>
              <a:t> </a:t>
            </a:r>
            <a:r>
              <a:rPr lang="zh-CN" altLang="zh-CN" dirty="0"/>
              <a:t>关于</a:t>
            </a:r>
            <a:r>
              <a:rPr lang="en-US" altLang="zh-CN" dirty="0"/>
              <a:t>flush()</a:t>
            </a:r>
            <a:r>
              <a:rPr lang="zh-CN" altLang="zh-CN" dirty="0"/>
              <a:t>刷新】对于</a:t>
            </a:r>
            <a:r>
              <a:rPr lang="en-US" altLang="zh-CN" dirty="0" err="1"/>
              <a:t>BufferedOutputStream</a:t>
            </a:r>
            <a:r>
              <a:rPr lang="zh-CN" altLang="zh-CN" dirty="0"/>
              <a:t>，只有缓冲区满时，才会将数据真正送到输出流。那么有些情况下，就需要人为地调用</a:t>
            </a:r>
            <a:r>
              <a:rPr lang="en-US" altLang="zh-CN" dirty="0"/>
              <a:t>flush()</a:t>
            </a:r>
            <a:r>
              <a:rPr lang="zh-CN" altLang="zh-CN" dirty="0"/>
              <a:t>方法将尚未填满的缓冲区中的数据送出。例如，数据已经读取完毕，但缓冲区尚未装满，这时必须由程序调用</a:t>
            </a:r>
            <a:r>
              <a:rPr lang="en-US" altLang="zh-CN" dirty="0"/>
              <a:t>flush()</a:t>
            </a:r>
            <a:r>
              <a:rPr lang="zh-CN" altLang="zh-CN" dirty="0"/>
              <a:t>方法强制刷新缓冲区。</a:t>
            </a:r>
            <a:endParaRPr lang="zh-CN" altLang="zh-CN" dirty="0"/>
          </a:p>
          <a:p>
            <a:r>
              <a:rPr lang="zh-CN" altLang="zh-CN" dirty="0"/>
              <a:t>一般情况下，如果调用</a:t>
            </a:r>
            <a:r>
              <a:rPr lang="en-US" altLang="zh-CN" dirty="0"/>
              <a:t>close()</a:t>
            </a:r>
            <a:r>
              <a:rPr lang="zh-CN" altLang="zh-CN" dirty="0"/>
              <a:t>方法，会隐含</a:t>
            </a:r>
            <a:r>
              <a:rPr lang="en-US" altLang="zh-CN" dirty="0"/>
              <a:t>flush()</a:t>
            </a:r>
            <a:r>
              <a:rPr lang="zh-CN" altLang="zh-CN" dirty="0"/>
              <a:t>操作。但是有些特殊情况下通信双方需要保持通信，建立的流不能关闭。如两台计算机使用</a:t>
            </a:r>
            <a:r>
              <a:rPr lang="en-US" altLang="zh-CN" dirty="0"/>
              <a:t>QQ</a:t>
            </a:r>
            <a:r>
              <a:rPr lang="zh-CN" altLang="zh-CN" dirty="0"/>
              <a:t>软件聊天，流对象需长期保持连接，而聊天数据都是在本地计算机的输出缓冲区，不一定被装满，此时不能关闭流，每次必须调用</a:t>
            </a:r>
            <a:r>
              <a:rPr lang="en-US" altLang="zh-CN" dirty="0"/>
              <a:t>flush()</a:t>
            </a:r>
            <a:r>
              <a:rPr lang="zh-CN" altLang="zh-CN" dirty="0"/>
              <a:t>操作将数据发送给对方。</a:t>
            </a:r>
            <a:endParaRPr lang="zh-CN" altLang="en-US" dirty="0"/>
          </a:p>
        </p:txBody>
      </p:sp>
      <p:pic>
        <p:nvPicPr>
          <p:cNvPr id="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5536" y="1556792"/>
            <a:ext cx="1596284" cy="1749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97330"/>
            <a:ext cx="8229600" cy="4525645"/>
          </a:xfrm>
        </p:spPr>
        <p:txBody>
          <a:bodyPr/>
          <a:lstStyle/>
          <a:p>
            <a:r>
              <a:rPr lang="zh-CN" altLang="zh-CN" dirty="0"/>
              <a:t>数据过滤流类</a:t>
            </a:r>
            <a:r>
              <a:rPr lang="en-US" altLang="zh-CN" dirty="0" err="1"/>
              <a:t>DataInputStream</a:t>
            </a:r>
            <a:r>
              <a:rPr lang="zh-CN" altLang="zh-CN" dirty="0"/>
              <a:t>和</a:t>
            </a:r>
            <a:r>
              <a:rPr lang="en-US" altLang="zh-CN" dirty="0" err="1"/>
              <a:t>DataOutputStream</a:t>
            </a:r>
            <a:r>
              <a:rPr lang="zh-CN" altLang="zh-CN" dirty="0"/>
              <a:t>是</a:t>
            </a:r>
            <a:r>
              <a:rPr lang="en-US" altLang="zh-CN" dirty="0" err="1"/>
              <a:t>FilterInputStream</a:t>
            </a:r>
            <a:r>
              <a:rPr lang="zh-CN" altLang="zh-CN" dirty="0"/>
              <a:t>和</a:t>
            </a:r>
            <a:r>
              <a:rPr lang="en-US" altLang="zh-CN" dirty="0" err="1"/>
              <a:t>FilterOutputStream</a:t>
            </a:r>
            <a:r>
              <a:rPr lang="zh-CN" altLang="zh-CN" dirty="0"/>
              <a:t>的子类。</a:t>
            </a:r>
            <a:endParaRPr lang="en-US" altLang="zh-CN" dirty="0"/>
          </a:p>
          <a:p>
            <a:endParaRPr lang="en-US" altLang="zh-CN" dirty="0"/>
          </a:p>
          <a:p>
            <a:r>
              <a:rPr lang="zh-CN" altLang="zh-CN" dirty="0"/>
              <a:t>它们将字节数据按照指定形式结合成有意义的基本数据类型数据、以及</a:t>
            </a:r>
            <a:r>
              <a:rPr lang="en-US" altLang="zh-CN" dirty="0"/>
              <a:t>String</a:t>
            </a:r>
            <a:r>
              <a:rPr lang="zh-CN" altLang="zh-CN" dirty="0"/>
              <a:t>类型数据。</a:t>
            </a:r>
            <a:endParaRPr lang="zh-CN" altLang="en-US" dirty="0"/>
          </a:p>
        </p:txBody>
      </p:sp>
      <p:sp>
        <p:nvSpPr>
          <p:cNvPr id="3" name="标题 2"/>
          <p:cNvSpPr>
            <a:spLocks noGrp="1"/>
          </p:cNvSpPr>
          <p:nvPr>
            <p:ph type="title"/>
          </p:nvPr>
        </p:nvSpPr>
        <p:spPr/>
        <p:txBody>
          <a:bodyPr>
            <a:noAutofit/>
          </a:bodyPr>
          <a:lstStyle/>
          <a:p>
            <a:r>
              <a:rPr lang="en-US" altLang="zh-CN" dirty="0">
                <a:effectLst/>
              </a:rPr>
              <a:t>12.2.4  </a:t>
            </a:r>
            <a:r>
              <a:rPr lang="zh-CN" altLang="zh-CN" dirty="0">
                <a:effectLst/>
              </a:rPr>
              <a:t>数据过滤流</a:t>
            </a:r>
            <a:r>
              <a:rPr lang="en-US" altLang="zh-CN" dirty="0" err="1">
                <a:effectLst/>
              </a:rPr>
              <a:t>DataInputStream</a:t>
            </a:r>
            <a:r>
              <a:rPr lang="zh-CN" altLang="zh-CN" dirty="0">
                <a:effectLst/>
              </a:rPr>
              <a:t>和</a:t>
            </a:r>
            <a:r>
              <a:rPr lang="en-US" altLang="zh-CN" dirty="0" err="1">
                <a:effectLst/>
              </a:rPr>
              <a:t>DataOutputStream</a:t>
            </a:r>
            <a:endParaRPr lang="zh-CN" altLang="en-US" dirty="0"/>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376045"/>
            <a:ext cx="8229600" cy="4525645"/>
          </a:xfrm>
        </p:spPr>
        <p:txBody>
          <a:bodyPr>
            <a:normAutofit/>
          </a:bodyPr>
          <a:lstStyle/>
          <a:p>
            <a:pPr marL="109855" lvl="1" indent="0">
              <a:spcBef>
                <a:spcPts val="400"/>
              </a:spcBef>
              <a:buSzPct val="68000"/>
              <a:buFont typeface="Wingdings 3" panose="05040102010807070707"/>
              <a:buNone/>
            </a:pPr>
            <a:r>
              <a:rPr lang="en-US" altLang="zh-CN" dirty="0" err="1"/>
              <a:t>DataInputStream</a:t>
            </a:r>
            <a:r>
              <a:rPr lang="zh-CN" altLang="zh-CN" dirty="0"/>
              <a:t>除父类</a:t>
            </a:r>
            <a:r>
              <a:rPr lang="en-US" altLang="zh-CN" dirty="0" err="1"/>
              <a:t>InputStream</a:t>
            </a:r>
            <a:r>
              <a:rPr lang="zh-CN" altLang="zh-CN" dirty="0"/>
              <a:t>中的</a:t>
            </a:r>
            <a:r>
              <a:rPr lang="en-US" altLang="zh-CN" dirty="0"/>
              <a:t>3</a:t>
            </a:r>
            <a:r>
              <a:rPr lang="zh-CN" altLang="zh-CN" dirty="0"/>
              <a:t>个</a:t>
            </a:r>
            <a:r>
              <a:rPr lang="en-US" altLang="zh-CN" dirty="0"/>
              <a:t>read()</a:t>
            </a:r>
            <a:r>
              <a:rPr lang="zh-CN" altLang="zh-CN" dirty="0"/>
              <a:t>方法外，还有</a:t>
            </a:r>
            <a:r>
              <a:rPr lang="en-US" altLang="zh-CN" dirty="0"/>
              <a:t>8</a:t>
            </a:r>
            <a:r>
              <a:rPr lang="zh-CN" altLang="zh-CN" dirty="0"/>
              <a:t>种基本数据类型数据的读方法</a:t>
            </a:r>
            <a:r>
              <a:rPr lang="zh-CN" altLang="en-US" dirty="0"/>
              <a:t>，</a:t>
            </a:r>
            <a:r>
              <a:rPr lang="zh-CN" altLang="zh-CN" dirty="0"/>
              <a:t>如果读取过程中输入流已到达文件末尾，则抛出</a:t>
            </a:r>
            <a:r>
              <a:rPr lang="en-US" altLang="zh-CN" dirty="0" err="1"/>
              <a:t>EOFException</a:t>
            </a:r>
            <a:r>
              <a:rPr lang="zh-CN" altLang="zh-CN" dirty="0"/>
              <a:t>异常。</a:t>
            </a:r>
            <a:endParaRPr lang="en-US" altLang="zh-CN" dirty="0"/>
          </a:p>
          <a:p>
            <a:pPr lvl="1"/>
            <a:r>
              <a:rPr lang="en-US" altLang="zh-CN" dirty="0"/>
              <a:t>short  </a:t>
            </a:r>
            <a:r>
              <a:rPr lang="en-US" altLang="zh-CN" dirty="0" err="1"/>
              <a:t>readShort</a:t>
            </a:r>
            <a:r>
              <a:rPr lang="en-US" altLang="zh-CN" dirty="0"/>
              <a:t>()</a:t>
            </a:r>
            <a:endParaRPr lang="en-US" altLang="zh-CN" dirty="0"/>
          </a:p>
          <a:p>
            <a:pPr lvl="1"/>
            <a:r>
              <a:rPr lang="en-US" altLang="zh-CN" dirty="0" err="1"/>
              <a:t>int</a:t>
            </a:r>
            <a:r>
              <a:rPr lang="en-US" altLang="zh-CN" dirty="0"/>
              <a:t> </a:t>
            </a:r>
            <a:r>
              <a:rPr lang="en-US" altLang="zh-CN" dirty="0" err="1"/>
              <a:t>readInt</a:t>
            </a:r>
            <a:r>
              <a:rPr lang="en-US" altLang="zh-CN" dirty="0"/>
              <a:t>()</a:t>
            </a:r>
            <a:endParaRPr lang="en-US" altLang="zh-CN" dirty="0"/>
          </a:p>
          <a:p>
            <a:pPr lvl="1"/>
            <a:r>
              <a:rPr lang="en-US" altLang="zh-CN" dirty="0"/>
              <a:t>long </a:t>
            </a:r>
            <a:r>
              <a:rPr lang="en-US" altLang="zh-CN" dirty="0" err="1"/>
              <a:t>readLong</a:t>
            </a:r>
            <a:r>
              <a:rPr lang="en-US" altLang="zh-CN" dirty="0"/>
              <a:t>()</a:t>
            </a:r>
            <a:endParaRPr lang="en-US" altLang="zh-CN" dirty="0"/>
          </a:p>
          <a:p>
            <a:pPr lvl="1"/>
            <a:r>
              <a:rPr lang="en-US" altLang="zh-CN" dirty="0"/>
              <a:t>byte </a:t>
            </a:r>
            <a:r>
              <a:rPr lang="en-US" altLang="zh-CN" dirty="0" err="1"/>
              <a:t>readByte</a:t>
            </a:r>
            <a:r>
              <a:rPr lang="en-US" altLang="zh-CN" dirty="0"/>
              <a:t>()</a:t>
            </a:r>
            <a:endParaRPr lang="en-US" altLang="zh-CN" dirty="0"/>
          </a:p>
          <a:p>
            <a:pPr lvl="1"/>
            <a:r>
              <a:rPr lang="en-US" altLang="zh-CN" dirty="0" err="1"/>
              <a:t>boolean</a:t>
            </a:r>
            <a:r>
              <a:rPr lang="en-US" altLang="zh-CN" dirty="0"/>
              <a:t> </a:t>
            </a:r>
            <a:r>
              <a:rPr lang="en-US" altLang="zh-CN" dirty="0" err="1"/>
              <a:t>readBoolean</a:t>
            </a:r>
            <a:r>
              <a:rPr lang="en-US" altLang="zh-CN" dirty="0"/>
              <a:t>()</a:t>
            </a:r>
            <a:endParaRPr lang="en-US" altLang="zh-CN" dirty="0"/>
          </a:p>
          <a:p>
            <a:pPr lvl="1"/>
            <a:r>
              <a:rPr lang="en-US" altLang="zh-CN" dirty="0"/>
              <a:t>char </a:t>
            </a:r>
            <a:r>
              <a:rPr lang="en-US" altLang="zh-CN" dirty="0" err="1"/>
              <a:t>readChar</a:t>
            </a:r>
            <a:r>
              <a:rPr lang="en-US" altLang="zh-CN" dirty="0"/>
              <a:t>()</a:t>
            </a:r>
            <a:endParaRPr lang="en-US" altLang="zh-CN" dirty="0"/>
          </a:p>
          <a:p>
            <a:pPr lvl="1"/>
            <a:r>
              <a:rPr lang="en-US" altLang="zh-CN" dirty="0"/>
              <a:t>float </a:t>
            </a:r>
            <a:r>
              <a:rPr lang="en-US" altLang="zh-CN" dirty="0" err="1"/>
              <a:t>readFloat</a:t>
            </a:r>
            <a:r>
              <a:rPr lang="en-US" altLang="zh-CN" dirty="0"/>
              <a:t>()</a:t>
            </a:r>
            <a:endParaRPr lang="en-US" altLang="zh-CN" dirty="0"/>
          </a:p>
          <a:p>
            <a:pPr lvl="1"/>
            <a:r>
              <a:rPr lang="en-US" altLang="zh-CN" dirty="0"/>
              <a:t>double </a:t>
            </a:r>
            <a:r>
              <a:rPr lang="en-US" altLang="zh-CN" dirty="0" err="1"/>
              <a:t>readDouble</a:t>
            </a:r>
            <a:r>
              <a:rPr lang="en-US" altLang="zh-CN" dirty="0"/>
              <a:t>()</a:t>
            </a:r>
            <a:endParaRPr lang="en-US" altLang="zh-CN" dirty="0"/>
          </a:p>
          <a:p>
            <a:pPr lvl="1"/>
            <a:endParaRPr lang="en-US" altLang="zh-CN" dirty="0"/>
          </a:p>
          <a:p>
            <a:pPr lvl="1"/>
            <a:r>
              <a:rPr lang="en-US" altLang="zh-CN" dirty="0" err="1"/>
              <a:t>readUTF</a:t>
            </a:r>
            <a:r>
              <a:rPr lang="en-US" altLang="zh-CN" dirty="0"/>
              <a:t>()</a:t>
            </a:r>
            <a:r>
              <a:rPr lang="zh-CN" altLang="en-US" dirty="0"/>
              <a:t>：</a:t>
            </a:r>
            <a:r>
              <a:rPr lang="zh-CN" altLang="zh-CN" dirty="0"/>
              <a:t>用于读取一个</a:t>
            </a:r>
            <a:r>
              <a:rPr lang="en-US" altLang="zh-CN" dirty="0"/>
              <a:t>String</a:t>
            </a:r>
            <a:r>
              <a:rPr lang="zh-CN" altLang="en-US" dirty="0"/>
              <a:t>。</a:t>
            </a:r>
            <a:endParaRPr lang="en-US" altLang="zh-CN" dirty="0"/>
          </a:p>
        </p:txBody>
      </p:sp>
      <p:sp>
        <p:nvSpPr>
          <p:cNvPr id="3" name="标题 2"/>
          <p:cNvSpPr>
            <a:spLocks noGrp="1"/>
          </p:cNvSpPr>
          <p:nvPr>
            <p:ph type="title"/>
          </p:nvPr>
        </p:nvSpPr>
        <p:spPr/>
        <p:txBody>
          <a:bodyPr>
            <a:noAutofit/>
          </a:bodyPr>
          <a:lstStyle/>
          <a:p>
            <a:r>
              <a:rPr lang="en-US" altLang="zh-CN" dirty="0">
                <a:effectLst/>
              </a:rPr>
              <a:t>12.2.4  </a:t>
            </a:r>
            <a:r>
              <a:rPr lang="zh-CN" altLang="zh-CN" dirty="0">
                <a:effectLst/>
              </a:rPr>
              <a:t>数据过滤流</a:t>
            </a:r>
            <a:r>
              <a:rPr lang="en-US" altLang="zh-CN" dirty="0" err="1">
                <a:effectLst/>
              </a:rPr>
              <a:t>DataInputStream</a:t>
            </a:r>
            <a:r>
              <a:rPr lang="zh-CN" altLang="zh-CN" dirty="0">
                <a:effectLst/>
              </a:rPr>
              <a:t>和</a:t>
            </a:r>
            <a:r>
              <a:rPr lang="en-US" altLang="zh-CN" dirty="0" err="1">
                <a:effectLst/>
              </a:rPr>
              <a:t>DataOutputStream</a:t>
            </a:r>
            <a:endParaRPr lang="zh-CN" altLang="en-US" dirty="0"/>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40815"/>
            <a:ext cx="8229600" cy="4525645"/>
          </a:xfrm>
        </p:spPr>
        <p:txBody>
          <a:bodyPr>
            <a:normAutofit/>
          </a:bodyPr>
          <a:lstStyle/>
          <a:p>
            <a:r>
              <a:rPr lang="en-US" altLang="zh-CN" dirty="0" err="1"/>
              <a:t>DataOutputStream</a:t>
            </a:r>
            <a:r>
              <a:rPr lang="zh-CN" altLang="zh-CN" dirty="0"/>
              <a:t>除父类</a:t>
            </a:r>
            <a:r>
              <a:rPr lang="en-US" altLang="zh-CN" dirty="0" err="1"/>
              <a:t>OutputStream</a:t>
            </a:r>
            <a:r>
              <a:rPr lang="zh-CN" altLang="zh-CN" dirty="0"/>
              <a:t>中的和</a:t>
            </a:r>
            <a:r>
              <a:rPr lang="en-US" altLang="zh-CN" dirty="0"/>
              <a:t>3</a:t>
            </a:r>
            <a:r>
              <a:rPr lang="zh-CN" altLang="zh-CN" dirty="0"/>
              <a:t>个</a:t>
            </a:r>
            <a:r>
              <a:rPr lang="en-US" altLang="zh-CN" dirty="0"/>
              <a:t>write()</a:t>
            </a:r>
            <a:r>
              <a:rPr lang="zh-CN" altLang="zh-CN" dirty="0"/>
              <a:t>方法外，还有</a:t>
            </a:r>
            <a:r>
              <a:rPr lang="en-US" altLang="zh-CN" dirty="0"/>
              <a:t>8</a:t>
            </a:r>
            <a:r>
              <a:rPr lang="zh-CN" altLang="zh-CN" dirty="0"/>
              <a:t>种基本数据类型数据的写方法：</a:t>
            </a:r>
            <a:endParaRPr lang="en-US" altLang="zh-CN" dirty="0"/>
          </a:p>
          <a:p>
            <a:pPr lvl="1"/>
            <a:r>
              <a:rPr lang="en-US" altLang="zh-CN" dirty="0"/>
              <a:t>void </a:t>
            </a:r>
            <a:r>
              <a:rPr lang="en-US" altLang="zh-CN" dirty="0" err="1"/>
              <a:t>writeShort</a:t>
            </a:r>
            <a:r>
              <a:rPr lang="en-US" altLang="zh-CN" dirty="0"/>
              <a:t>(</a:t>
            </a:r>
            <a:r>
              <a:rPr lang="en-US" altLang="zh-CN" dirty="0" err="1"/>
              <a:t>int</a:t>
            </a:r>
            <a:r>
              <a:rPr lang="en-US" altLang="zh-CN" dirty="0"/>
              <a:t>)</a:t>
            </a:r>
            <a:endParaRPr lang="en-US" altLang="zh-CN" dirty="0"/>
          </a:p>
          <a:p>
            <a:pPr lvl="1"/>
            <a:r>
              <a:rPr lang="en-US" altLang="zh-CN" dirty="0"/>
              <a:t>void </a:t>
            </a:r>
            <a:r>
              <a:rPr lang="en-US" altLang="zh-CN" dirty="0" err="1"/>
              <a:t>writeInt</a:t>
            </a:r>
            <a:r>
              <a:rPr lang="en-US" altLang="zh-CN" dirty="0"/>
              <a:t>(</a:t>
            </a:r>
            <a:r>
              <a:rPr lang="en-US" altLang="zh-CN" dirty="0" err="1"/>
              <a:t>int</a:t>
            </a:r>
            <a:r>
              <a:rPr lang="en-US" altLang="zh-CN" dirty="0"/>
              <a:t>)</a:t>
            </a:r>
            <a:endParaRPr lang="en-US" altLang="zh-CN" dirty="0"/>
          </a:p>
          <a:p>
            <a:pPr lvl="1"/>
            <a:r>
              <a:rPr lang="en-US" altLang="zh-CN" dirty="0"/>
              <a:t>void </a:t>
            </a:r>
            <a:r>
              <a:rPr lang="en-US" altLang="zh-CN" dirty="0" err="1"/>
              <a:t>writeLong</a:t>
            </a:r>
            <a:r>
              <a:rPr lang="en-US" altLang="zh-CN" dirty="0"/>
              <a:t>(long)</a:t>
            </a:r>
            <a:endParaRPr lang="en-US" altLang="zh-CN" dirty="0"/>
          </a:p>
          <a:p>
            <a:pPr lvl="1"/>
            <a:r>
              <a:rPr lang="en-US" altLang="zh-CN" dirty="0"/>
              <a:t>void </a:t>
            </a:r>
            <a:r>
              <a:rPr lang="en-US" altLang="zh-CN" dirty="0" err="1"/>
              <a:t>writeByte</a:t>
            </a:r>
            <a:r>
              <a:rPr lang="en-US" altLang="zh-CN" dirty="0"/>
              <a:t>(</a:t>
            </a:r>
            <a:r>
              <a:rPr lang="en-US" altLang="zh-CN" dirty="0" err="1"/>
              <a:t>int</a:t>
            </a:r>
            <a:r>
              <a:rPr lang="en-US" altLang="zh-CN" dirty="0"/>
              <a:t>)</a:t>
            </a:r>
            <a:endParaRPr lang="en-US" altLang="zh-CN" dirty="0"/>
          </a:p>
          <a:p>
            <a:pPr lvl="1"/>
            <a:r>
              <a:rPr lang="en-US" altLang="zh-CN" dirty="0"/>
              <a:t>void </a:t>
            </a:r>
            <a:r>
              <a:rPr lang="en-US" altLang="zh-CN" dirty="0" err="1"/>
              <a:t>writeChar</a:t>
            </a:r>
            <a:r>
              <a:rPr lang="en-US" altLang="zh-CN" dirty="0"/>
              <a:t>(</a:t>
            </a:r>
            <a:r>
              <a:rPr lang="en-US" altLang="zh-CN" dirty="0" err="1"/>
              <a:t>int</a:t>
            </a:r>
            <a:r>
              <a:rPr lang="en-US" altLang="zh-CN" dirty="0"/>
              <a:t>)</a:t>
            </a:r>
            <a:endParaRPr lang="en-US" altLang="zh-CN" dirty="0"/>
          </a:p>
          <a:p>
            <a:pPr lvl="1"/>
            <a:r>
              <a:rPr lang="en-US" altLang="zh-CN" dirty="0"/>
              <a:t>void </a:t>
            </a:r>
            <a:r>
              <a:rPr lang="en-US" altLang="zh-CN" dirty="0" err="1"/>
              <a:t>writeBoolean</a:t>
            </a:r>
            <a:r>
              <a:rPr lang="en-US" altLang="zh-CN" dirty="0"/>
              <a:t>(</a:t>
            </a:r>
            <a:r>
              <a:rPr lang="en-US" altLang="zh-CN" dirty="0" err="1"/>
              <a:t>boolean</a:t>
            </a:r>
            <a:r>
              <a:rPr lang="en-US" altLang="zh-CN" dirty="0"/>
              <a:t>)</a:t>
            </a:r>
            <a:endParaRPr lang="en-US" altLang="zh-CN" dirty="0"/>
          </a:p>
          <a:p>
            <a:pPr lvl="1"/>
            <a:r>
              <a:rPr lang="en-US" altLang="zh-CN" dirty="0"/>
              <a:t>void </a:t>
            </a:r>
            <a:r>
              <a:rPr lang="en-US" altLang="zh-CN" dirty="0" err="1"/>
              <a:t>writeFloat</a:t>
            </a:r>
            <a:r>
              <a:rPr lang="en-US" altLang="zh-CN" dirty="0"/>
              <a:t>(float)</a:t>
            </a:r>
            <a:endParaRPr lang="en-US" altLang="zh-CN" dirty="0"/>
          </a:p>
          <a:p>
            <a:pPr lvl="1"/>
            <a:r>
              <a:rPr lang="en-US" altLang="zh-CN" dirty="0"/>
              <a:t>void</a:t>
            </a:r>
            <a:r>
              <a:rPr lang="zh-CN" altLang="zh-CN" dirty="0"/>
              <a:t> </a:t>
            </a:r>
            <a:r>
              <a:rPr lang="en-US" altLang="zh-CN" dirty="0" err="1"/>
              <a:t>writeDouble</a:t>
            </a:r>
            <a:r>
              <a:rPr lang="en-US" altLang="zh-CN" dirty="0"/>
              <a:t>(double)</a:t>
            </a:r>
            <a:endParaRPr lang="en-US" altLang="zh-CN" dirty="0"/>
          </a:p>
          <a:p>
            <a:pPr lvl="1"/>
            <a:endParaRPr lang="en-US" altLang="zh-CN" dirty="0"/>
          </a:p>
          <a:p>
            <a:pPr lvl="1"/>
            <a:r>
              <a:rPr lang="zh-CN" altLang="zh-CN" dirty="0"/>
              <a:t>用于写入一个</a:t>
            </a:r>
            <a:r>
              <a:rPr lang="en-US" altLang="zh-CN" dirty="0"/>
              <a:t>String</a:t>
            </a:r>
            <a:r>
              <a:rPr lang="zh-CN" altLang="en-US" dirty="0"/>
              <a:t>：</a:t>
            </a:r>
            <a:endParaRPr lang="en-US" altLang="zh-CN" dirty="0"/>
          </a:p>
          <a:p>
            <a:pPr lvl="2"/>
            <a:r>
              <a:rPr lang="en-US" altLang="zh-CN" dirty="0"/>
              <a:t>void </a:t>
            </a:r>
            <a:r>
              <a:rPr lang="en-US" altLang="zh-CN" dirty="0" err="1"/>
              <a:t>writeChars</a:t>
            </a:r>
            <a:r>
              <a:rPr lang="en-US" altLang="zh-CN" dirty="0"/>
              <a:t>(String)</a:t>
            </a:r>
            <a:endParaRPr lang="en-US" altLang="zh-CN" dirty="0"/>
          </a:p>
          <a:p>
            <a:pPr lvl="2"/>
            <a:r>
              <a:rPr lang="en-US" altLang="zh-CN" dirty="0"/>
              <a:t>void </a:t>
            </a:r>
            <a:r>
              <a:rPr lang="en-US" altLang="zh-CN" dirty="0" err="1"/>
              <a:t>WriteUTF</a:t>
            </a:r>
            <a:r>
              <a:rPr lang="en-US" altLang="zh-CN" dirty="0"/>
              <a:t>(String)</a:t>
            </a:r>
            <a:endParaRPr lang="zh-CN" altLang="en-US" dirty="0"/>
          </a:p>
        </p:txBody>
      </p:sp>
      <p:sp>
        <p:nvSpPr>
          <p:cNvPr id="3" name="标题 2"/>
          <p:cNvSpPr>
            <a:spLocks noGrp="1"/>
          </p:cNvSpPr>
          <p:nvPr>
            <p:ph type="title"/>
          </p:nvPr>
        </p:nvSpPr>
        <p:spPr/>
        <p:txBody>
          <a:bodyPr>
            <a:noAutofit/>
          </a:bodyPr>
          <a:lstStyle/>
          <a:p>
            <a:r>
              <a:rPr lang="en-US" altLang="zh-CN" dirty="0">
                <a:effectLst/>
              </a:rPr>
              <a:t>12.2.4  </a:t>
            </a:r>
            <a:r>
              <a:rPr lang="zh-CN" altLang="zh-CN" dirty="0">
                <a:effectLst/>
              </a:rPr>
              <a:t>数据过滤流</a:t>
            </a:r>
            <a:r>
              <a:rPr lang="en-US" altLang="zh-CN" dirty="0" err="1">
                <a:effectLst/>
              </a:rPr>
              <a:t>DataInputStream</a:t>
            </a:r>
            <a:r>
              <a:rPr lang="zh-CN" altLang="zh-CN" dirty="0">
                <a:effectLst/>
              </a:rPr>
              <a:t>和</a:t>
            </a:r>
            <a:r>
              <a:rPr lang="en-US" altLang="zh-CN" dirty="0" err="1">
                <a:effectLst/>
              </a:rPr>
              <a:t>DataOutputStream</a:t>
            </a:r>
            <a:endParaRPr lang="zh-CN" altLang="en-US" dirty="0"/>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229995"/>
            <a:ext cx="8229600" cy="4525645"/>
          </a:xfrm>
        </p:spPr>
        <p:txBody>
          <a:bodyPr>
            <a:normAutofit/>
          </a:bodyPr>
          <a:lstStyle/>
          <a:p>
            <a:r>
              <a:rPr lang="zh-CN" altLang="zh-CN" sz="2400" dirty="0"/>
              <a:t>它们的构造方法就是对已有的</a:t>
            </a:r>
            <a:r>
              <a:rPr lang="en-US" altLang="zh-CN" sz="2400" dirty="0" err="1"/>
              <a:t>InputStream</a:t>
            </a:r>
            <a:r>
              <a:rPr lang="zh-CN" altLang="zh-CN" sz="2400" dirty="0"/>
              <a:t>和</a:t>
            </a:r>
            <a:r>
              <a:rPr lang="en-US" altLang="zh-CN" sz="2400" dirty="0" err="1"/>
              <a:t>OutputStream</a:t>
            </a:r>
            <a:r>
              <a:rPr lang="zh-CN" altLang="zh-CN" sz="2400" dirty="0"/>
              <a:t>对象进行包装：</a:t>
            </a:r>
            <a:r>
              <a:rPr lang="en-US" altLang="zh-CN" sz="2400" dirty="0" err="1"/>
              <a:t>DataInputStream</a:t>
            </a:r>
            <a:r>
              <a:rPr lang="en-US" altLang="zh-CN" sz="2400" dirty="0"/>
              <a:t>(</a:t>
            </a:r>
            <a:r>
              <a:rPr lang="en-US" altLang="zh-CN" sz="2400" dirty="0" err="1"/>
              <a:t>InputStream</a:t>
            </a:r>
            <a:r>
              <a:rPr lang="en-US" altLang="zh-CN" sz="2400" dirty="0"/>
              <a:t> in)</a:t>
            </a:r>
            <a:r>
              <a:rPr lang="zh-CN" altLang="zh-CN" sz="2400" dirty="0"/>
              <a:t>，</a:t>
            </a:r>
            <a:r>
              <a:rPr lang="en-US" altLang="zh-CN" sz="2400" dirty="0" err="1"/>
              <a:t>DataOutputStream</a:t>
            </a:r>
            <a:r>
              <a:rPr lang="en-US" altLang="zh-CN" sz="2400" dirty="0"/>
              <a:t>(</a:t>
            </a:r>
            <a:r>
              <a:rPr lang="en-US" altLang="zh-CN" sz="2400" dirty="0" err="1"/>
              <a:t>OutputStream</a:t>
            </a:r>
            <a:r>
              <a:rPr lang="en-US" altLang="zh-CN" sz="2400" dirty="0"/>
              <a:t> out)</a:t>
            </a:r>
            <a:endParaRPr lang="zh-CN" altLang="en-US" sz="2400" dirty="0"/>
          </a:p>
        </p:txBody>
      </p:sp>
      <p:sp>
        <p:nvSpPr>
          <p:cNvPr id="3" name="标题 2"/>
          <p:cNvSpPr>
            <a:spLocks noGrp="1"/>
          </p:cNvSpPr>
          <p:nvPr>
            <p:ph type="title"/>
          </p:nvPr>
        </p:nvSpPr>
        <p:spPr/>
        <p:txBody>
          <a:bodyPr>
            <a:noAutofit/>
          </a:bodyPr>
          <a:lstStyle/>
          <a:p>
            <a:r>
              <a:rPr lang="en-US" altLang="zh-CN" dirty="0">
                <a:effectLst/>
              </a:rPr>
              <a:t>12.2.4  </a:t>
            </a:r>
            <a:r>
              <a:rPr lang="zh-CN" altLang="zh-CN" dirty="0">
                <a:effectLst/>
              </a:rPr>
              <a:t>数据过滤流</a:t>
            </a:r>
            <a:r>
              <a:rPr lang="en-US" altLang="zh-CN" dirty="0" err="1">
                <a:effectLst/>
              </a:rPr>
              <a:t>DataInputStream</a:t>
            </a:r>
            <a:r>
              <a:rPr lang="zh-CN" altLang="zh-CN" dirty="0">
                <a:effectLst/>
              </a:rPr>
              <a:t>和</a:t>
            </a:r>
            <a:r>
              <a:rPr lang="en-US" altLang="zh-CN" dirty="0" err="1">
                <a:effectLst/>
              </a:rPr>
              <a:t>DataOutputStream</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1475656" y="3212976"/>
            <a:ext cx="5872470" cy="2769628"/>
          </a:xfrm>
          <a:prstGeom prst="rect">
            <a:avLst/>
          </a:prstGeom>
          <a:noFill/>
          <a:ln>
            <a:noFill/>
          </a:ln>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40815"/>
            <a:ext cx="8229600" cy="4525645"/>
          </a:xfrm>
        </p:spPr>
        <p:txBody>
          <a:bodyPr>
            <a:normAutofit/>
          </a:bodyPr>
          <a:lstStyle/>
          <a:p>
            <a:pPr marL="109855" indent="0">
              <a:buNone/>
            </a:pPr>
            <a:r>
              <a:rPr lang="zh-CN" altLang="zh-CN" sz="2400" dirty="0"/>
              <a:t>【例</a:t>
            </a:r>
            <a:r>
              <a:rPr lang="en-US" altLang="zh-CN" sz="2400" dirty="0"/>
              <a:t>12-4</a:t>
            </a:r>
            <a:r>
              <a:rPr lang="zh-CN" altLang="zh-CN" sz="2400" dirty="0"/>
              <a:t>】使用数据过滤流将</a:t>
            </a:r>
            <a:r>
              <a:rPr lang="en-US" altLang="zh-CN" sz="2400" dirty="0"/>
              <a:t>1000-2000</a:t>
            </a:r>
            <a:r>
              <a:rPr lang="zh-CN" altLang="zh-CN" sz="2400" dirty="0"/>
              <a:t>间的素数写到文件中持久化保存；将这些素数从文件读出、按每行</a:t>
            </a:r>
            <a:r>
              <a:rPr lang="en-US" altLang="zh-CN" sz="2400" dirty="0"/>
              <a:t>10</a:t>
            </a:r>
            <a:r>
              <a:rPr lang="zh-CN" altLang="zh-CN" sz="2400" dirty="0"/>
              <a:t>个的形式打印。</a:t>
            </a:r>
            <a:endParaRPr lang="en-US" altLang="zh-CN" sz="2400" dirty="0"/>
          </a:p>
          <a:p>
            <a:pPr marL="109855" indent="0">
              <a:buNone/>
            </a:pPr>
            <a:endParaRPr lang="zh-CN" altLang="zh-CN" sz="2400" dirty="0"/>
          </a:p>
          <a:p>
            <a:r>
              <a:rPr lang="zh-CN" altLang="zh-CN" sz="2400" dirty="0"/>
              <a:t>分析：使用自定义方法</a:t>
            </a:r>
            <a:r>
              <a:rPr lang="en-US" altLang="zh-CN" sz="2400" dirty="0" err="1"/>
              <a:t>boolean</a:t>
            </a:r>
            <a:r>
              <a:rPr lang="en-US" altLang="zh-CN" sz="2400" dirty="0"/>
              <a:t> </a:t>
            </a:r>
            <a:r>
              <a:rPr lang="en-US" altLang="zh-CN" sz="2400" dirty="0" err="1"/>
              <a:t>isPrime</a:t>
            </a:r>
            <a:r>
              <a:rPr lang="en-US" altLang="zh-CN" sz="2400" dirty="0"/>
              <a:t>(</a:t>
            </a:r>
            <a:r>
              <a:rPr lang="en-US" altLang="zh-CN" sz="2400" dirty="0" err="1"/>
              <a:t>int</a:t>
            </a:r>
            <a:r>
              <a:rPr lang="en-US" altLang="zh-CN" sz="2400" dirty="0"/>
              <a:t>)</a:t>
            </a:r>
            <a:r>
              <a:rPr lang="zh-CN" altLang="zh-CN" sz="2400" dirty="0"/>
              <a:t>判断某数是否是素数。找到素数后，将其用</a:t>
            </a:r>
            <a:r>
              <a:rPr lang="en-US" altLang="zh-CN" sz="2400" dirty="0" err="1"/>
              <a:t>writeInt</a:t>
            </a:r>
            <a:r>
              <a:rPr lang="en-US" altLang="zh-CN" sz="2400" dirty="0"/>
              <a:t>()</a:t>
            </a:r>
            <a:r>
              <a:rPr lang="zh-CN" altLang="zh-CN" sz="2400" dirty="0"/>
              <a:t>方法写入文件。读取文件时，每次使用</a:t>
            </a:r>
            <a:r>
              <a:rPr lang="en-US" altLang="zh-CN" sz="2400" dirty="0" err="1"/>
              <a:t>readInt</a:t>
            </a:r>
            <a:r>
              <a:rPr lang="en-US" altLang="zh-CN" sz="2400" dirty="0"/>
              <a:t>()</a:t>
            </a:r>
            <a:r>
              <a:rPr lang="zh-CN" altLang="zh-CN" sz="2400" dirty="0"/>
              <a:t>方法读取一个</a:t>
            </a:r>
            <a:r>
              <a:rPr lang="en-US" altLang="zh-CN" sz="2400" dirty="0" err="1"/>
              <a:t>int</a:t>
            </a:r>
            <a:r>
              <a:rPr lang="zh-CN" altLang="zh-CN" sz="2400" dirty="0"/>
              <a:t>。</a:t>
            </a:r>
            <a:endParaRPr lang="zh-CN" altLang="en-US" sz="2400" dirty="0"/>
          </a:p>
        </p:txBody>
      </p:sp>
      <p:sp>
        <p:nvSpPr>
          <p:cNvPr id="3" name="标题 2"/>
          <p:cNvSpPr>
            <a:spLocks noGrp="1"/>
          </p:cNvSpPr>
          <p:nvPr>
            <p:ph type="title"/>
          </p:nvPr>
        </p:nvSpPr>
        <p:spPr/>
        <p:txBody>
          <a:bodyPr>
            <a:noAutofit/>
          </a:bodyPr>
          <a:lstStyle/>
          <a:p>
            <a:r>
              <a:rPr lang="en-US" altLang="zh-CN" dirty="0">
                <a:effectLst/>
              </a:rPr>
              <a:t>12.2.4  </a:t>
            </a:r>
            <a:r>
              <a:rPr lang="zh-CN" altLang="zh-CN" dirty="0">
                <a:effectLst/>
              </a:rPr>
              <a:t>数据过滤流</a:t>
            </a:r>
            <a:r>
              <a:rPr lang="en-US" altLang="zh-CN" dirty="0" err="1">
                <a:effectLst/>
              </a:rPr>
              <a:t>DataInputStream</a:t>
            </a:r>
            <a:r>
              <a:rPr lang="zh-CN" altLang="zh-CN" dirty="0">
                <a:effectLst/>
              </a:rPr>
              <a:t>和</a:t>
            </a:r>
            <a:r>
              <a:rPr lang="en-US" altLang="zh-CN" dirty="0" err="1">
                <a:effectLst/>
              </a:rPr>
              <a:t>DataOutputStream</a:t>
            </a:r>
            <a:endParaRPr lang="zh-CN" altLang="en-US"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08330" y="1489075"/>
            <a:ext cx="8229600" cy="2276475"/>
          </a:xfrm>
        </p:spPr>
        <p:txBody>
          <a:bodyPr>
            <a:normAutofit/>
          </a:bodyPr>
          <a:lstStyle/>
          <a:p>
            <a:r>
              <a:rPr lang="zh-CN" altLang="zh-CN" dirty="0"/>
              <a:t>有时希望将以对象方式存在于内存中的数据存储至文件（持久化到文件），需要时再将其从文件中读出还原为对象，或者在网络上传送对象，这时可以使用</a:t>
            </a:r>
            <a:r>
              <a:rPr lang="en-US" altLang="zh-CN" dirty="0"/>
              <a:t>Java</a:t>
            </a:r>
            <a:r>
              <a:rPr lang="zh-CN" altLang="zh-CN" dirty="0"/>
              <a:t>提供的对象流</a:t>
            </a:r>
            <a:r>
              <a:rPr lang="en-US" altLang="zh-CN" dirty="0" err="1"/>
              <a:t>ObjectInputStream</a:t>
            </a:r>
            <a:r>
              <a:rPr lang="zh-CN" altLang="zh-CN" dirty="0"/>
              <a:t>和</a:t>
            </a:r>
            <a:r>
              <a:rPr lang="en-US" altLang="zh-CN" dirty="0" err="1"/>
              <a:t>ObjectOutputStream</a:t>
            </a:r>
            <a:r>
              <a:rPr lang="zh-CN" altLang="zh-CN" dirty="0"/>
              <a:t>。</a:t>
            </a:r>
            <a:endParaRPr lang="zh-CN" altLang="zh-CN" dirty="0"/>
          </a:p>
        </p:txBody>
      </p:sp>
      <p:sp>
        <p:nvSpPr>
          <p:cNvPr id="3" name="标题 2"/>
          <p:cNvSpPr>
            <a:spLocks noGrp="1"/>
          </p:cNvSpPr>
          <p:nvPr>
            <p:ph type="title"/>
          </p:nvPr>
        </p:nvSpPr>
        <p:spPr/>
        <p:txBody>
          <a:bodyPr>
            <a:noAutofit/>
          </a:bodyPr>
          <a:lstStyle/>
          <a:p>
            <a:r>
              <a:rPr lang="en-US" altLang="zh-CN" dirty="0">
                <a:effectLst/>
              </a:rPr>
              <a:t>12.2.5 </a:t>
            </a:r>
            <a:r>
              <a:rPr lang="zh-CN" altLang="zh-CN" dirty="0">
                <a:effectLst/>
              </a:rPr>
              <a:t>对象流</a:t>
            </a:r>
            <a:r>
              <a:rPr lang="zh-CN" altLang="en-US" dirty="0">
                <a:effectLst/>
              </a:rPr>
              <a:t>与</a:t>
            </a:r>
            <a:r>
              <a:rPr lang="zh-CN" altLang="zh-CN" dirty="0">
                <a:effectLst/>
              </a:rPr>
              <a:t>序列化接口</a:t>
            </a:r>
            <a:r>
              <a:rPr lang="en-US" altLang="zh-CN" dirty="0">
                <a:effectLst/>
              </a:rPr>
              <a:t>Serializable</a:t>
            </a:r>
            <a:endParaRPr lang="zh-CN" altLang="en-US" dirty="0"/>
          </a:p>
        </p:txBody>
      </p:sp>
      <p:sp>
        <p:nvSpPr>
          <p:cNvPr id="4" name="矩形 3"/>
          <p:cNvSpPr/>
          <p:nvPr/>
        </p:nvSpPr>
        <p:spPr>
          <a:xfrm>
            <a:off x="1475656" y="4059939"/>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800" dirty="0">
                <a:latin typeface="Consolas" panose="020B0609020204030204" pitchFamily="49" charset="0"/>
              </a:rPr>
              <a:t>Lucy</a:t>
            </a:r>
            <a:endParaRPr lang="zh-CN" altLang="en-US" sz="2800" dirty="0">
              <a:latin typeface="Consolas" panose="020B0609020204030204" pitchFamily="49" charset="0"/>
            </a:endParaRPr>
          </a:p>
        </p:txBody>
      </p:sp>
      <p:sp>
        <p:nvSpPr>
          <p:cNvPr id="5" name="矩形 4"/>
          <p:cNvSpPr/>
          <p:nvPr/>
        </p:nvSpPr>
        <p:spPr>
          <a:xfrm>
            <a:off x="1475656" y="4491987"/>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800" dirty="0">
                <a:latin typeface="Consolas" panose="020B0609020204030204" pitchFamily="49" charset="0"/>
              </a:rPr>
              <a:t>15</a:t>
            </a:r>
            <a:endParaRPr lang="zh-CN" altLang="en-US" sz="2800" dirty="0">
              <a:latin typeface="Consolas" panose="020B0609020204030204" pitchFamily="49" charset="0"/>
            </a:endParaRPr>
          </a:p>
        </p:txBody>
      </p:sp>
      <p:sp>
        <p:nvSpPr>
          <p:cNvPr id="6" name="箭头: 右 5"/>
          <p:cNvSpPr/>
          <p:nvPr/>
        </p:nvSpPr>
        <p:spPr>
          <a:xfrm>
            <a:off x="4448945" y="4275963"/>
            <a:ext cx="1203175" cy="4320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96136" y="4230377"/>
            <a:ext cx="1960880" cy="521970"/>
          </a:xfrm>
          <a:prstGeom prst="rect">
            <a:avLst/>
          </a:prstGeom>
          <a:noFill/>
        </p:spPr>
        <p:txBody>
          <a:bodyPr wrap="none" rtlCol="0">
            <a:spAutoFit/>
          </a:bodyPr>
          <a:lstStyle/>
          <a:p>
            <a:r>
              <a:rPr lang="zh-CN" altLang="en-US" sz="2800" dirty="0"/>
              <a:t>文件、网络</a:t>
            </a:r>
            <a:endParaRPr lang="zh-CN" altLang="en-US" sz="2800" dirty="0"/>
          </a:p>
        </p:txBody>
      </p:sp>
      <p:sp>
        <p:nvSpPr>
          <p:cNvPr id="8" name="文本框 7"/>
          <p:cNvSpPr txBox="1"/>
          <p:nvPr/>
        </p:nvSpPr>
        <p:spPr>
          <a:xfrm>
            <a:off x="1990938" y="4955973"/>
            <a:ext cx="690880" cy="398780"/>
          </a:xfrm>
          <a:prstGeom prst="rect">
            <a:avLst/>
          </a:prstGeom>
          <a:noFill/>
        </p:spPr>
        <p:txBody>
          <a:bodyPr wrap="none" rtlCol="0">
            <a:spAutoFit/>
          </a:bodyPr>
          <a:lstStyle/>
          <a:p>
            <a:r>
              <a:rPr lang="zh-CN" altLang="en-US" sz="2000" dirty="0"/>
              <a:t>对象</a:t>
            </a:r>
            <a:endParaRPr lang="zh-CN" altLang="en-US" sz="2000" dirty="0"/>
          </a:p>
        </p:txBody>
      </p:sp>
      <p:sp>
        <p:nvSpPr>
          <p:cNvPr id="9" name="箭头: 右 8"/>
          <p:cNvSpPr/>
          <p:nvPr/>
        </p:nvSpPr>
        <p:spPr>
          <a:xfrm flipH="1">
            <a:off x="3347864" y="4275963"/>
            <a:ext cx="1101081" cy="4320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52245"/>
            <a:ext cx="8229600" cy="4525645"/>
          </a:xfrm>
        </p:spPr>
        <p:txBody>
          <a:bodyPr/>
          <a:lstStyle/>
          <a:p>
            <a:r>
              <a:rPr lang="zh-CN" altLang="zh-CN" dirty="0"/>
              <a:t>如果对象需要被持久化到文件，或者在网络上传送对象，则定义该对象的类必须实现</a:t>
            </a:r>
            <a:r>
              <a:rPr lang="en-US" altLang="zh-CN" b="1" dirty="0">
                <a:solidFill>
                  <a:srgbClr val="FF0000"/>
                </a:solidFill>
              </a:rPr>
              <a:t>Serializable</a:t>
            </a:r>
            <a:r>
              <a:rPr lang="zh-CN" altLang="zh-CN" dirty="0"/>
              <a:t>接口。</a:t>
            </a:r>
            <a:endParaRPr lang="en-US" altLang="zh-CN" dirty="0"/>
          </a:p>
          <a:p>
            <a:pPr lvl="1"/>
            <a:r>
              <a:rPr lang="en-US" altLang="zh-CN" dirty="0"/>
              <a:t>Serializable</a:t>
            </a:r>
            <a:r>
              <a:rPr lang="zh-CN" altLang="zh-CN" dirty="0"/>
              <a:t>接口中并没有任何方法，这个接口只具有标识性的意义，代表该对象是可以序列化的。</a:t>
            </a:r>
            <a:endParaRPr lang="zh-CN" altLang="zh-CN" dirty="0"/>
          </a:p>
          <a:p>
            <a:pPr lvl="1"/>
            <a:r>
              <a:rPr lang="zh-CN" altLang="zh-CN" dirty="0"/>
              <a:t>把</a:t>
            </a:r>
            <a:r>
              <a:rPr lang="en-US" altLang="zh-CN" dirty="0"/>
              <a:t>Java</a:t>
            </a:r>
            <a:r>
              <a:rPr lang="zh-CN" altLang="zh-CN" dirty="0"/>
              <a:t>对象转换为字节序列的过程称为</a:t>
            </a:r>
            <a:r>
              <a:rPr lang="zh-CN" altLang="zh-CN" dirty="0">
                <a:solidFill>
                  <a:srgbClr val="FF0000"/>
                </a:solidFill>
              </a:rPr>
              <a:t>对象的序列化</a:t>
            </a:r>
            <a:r>
              <a:rPr lang="zh-CN" altLang="zh-CN" dirty="0"/>
              <a:t>，把字节序列恢复为</a:t>
            </a:r>
            <a:r>
              <a:rPr lang="en-US" altLang="zh-CN" dirty="0"/>
              <a:t>Java</a:t>
            </a:r>
            <a:r>
              <a:rPr lang="zh-CN" altLang="zh-CN" dirty="0"/>
              <a:t>对象的过程称为</a:t>
            </a:r>
            <a:r>
              <a:rPr lang="zh-CN" altLang="zh-CN" dirty="0">
                <a:solidFill>
                  <a:srgbClr val="FF0000"/>
                </a:solidFill>
              </a:rPr>
              <a:t>对象的反序列化</a:t>
            </a:r>
            <a:r>
              <a:rPr lang="zh-CN" altLang="zh-CN" dirty="0"/>
              <a:t>。</a:t>
            </a:r>
            <a:endParaRPr lang="zh-CN" altLang="en-US" dirty="0"/>
          </a:p>
          <a:p>
            <a:endParaRPr lang="zh-CN" altLang="en-US" dirty="0"/>
          </a:p>
        </p:txBody>
      </p:sp>
      <p:sp>
        <p:nvSpPr>
          <p:cNvPr id="5" name="标题 4"/>
          <p:cNvSpPr>
            <a:spLocks noGrp="1"/>
          </p:cNvSpPr>
          <p:nvPr>
            <p:ph type="title"/>
          </p:nvPr>
        </p:nvSpPr>
        <p:spPr/>
        <p:txBody>
          <a:bodyPr>
            <a:noAutofit/>
          </a:bodyPr>
          <a:lstStyle/>
          <a:p>
            <a:r>
              <a:rPr lang="en-US" altLang="zh-CN" dirty="0">
                <a:effectLst/>
              </a:rPr>
              <a:t>12.2.5 </a:t>
            </a:r>
            <a:r>
              <a:rPr lang="zh-CN" altLang="zh-CN" dirty="0">
                <a:effectLst/>
              </a:rPr>
              <a:t>对象流</a:t>
            </a:r>
            <a:r>
              <a:rPr lang="zh-CN" altLang="en-US" dirty="0">
                <a:effectLst/>
              </a:rPr>
              <a:t>与</a:t>
            </a:r>
            <a:r>
              <a:rPr lang="zh-CN" altLang="zh-CN" dirty="0">
                <a:effectLst/>
              </a:rPr>
              <a:t>序列化接口</a:t>
            </a:r>
            <a:r>
              <a:rPr lang="en-US" altLang="zh-CN" dirty="0">
                <a:effectLst/>
              </a:rPr>
              <a:t>Serializable</a:t>
            </a:r>
            <a:endParaRPr lang="zh-CN" altLang="en-US" dirty="0"/>
          </a:p>
        </p:txBody>
      </p:sp>
      <p:sp>
        <p:nvSpPr>
          <p:cNvPr id="6" name="矩形 5"/>
          <p:cNvSpPr/>
          <p:nvPr/>
        </p:nvSpPr>
        <p:spPr>
          <a:xfrm>
            <a:off x="1403648" y="4683014"/>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800" dirty="0">
                <a:latin typeface="Consolas" panose="020B0609020204030204" pitchFamily="49" charset="0"/>
              </a:rPr>
              <a:t>Lucy</a:t>
            </a:r>
            <a:endParaRPr lang="zh-CN" altLang="en-US" sz="2800" dirty="0">
              <a:latin typeface="Consolas" panose="020B0609020204030204" pitchFamily="49" charset="0"/>
            </a:endParaRPr>
          </a:p>
        </p:txBody>
      </p:sp>
      <p:sp>
        <p:nvSpPr>
          <p:cNvPr id="7" name="矩形 6"/>
          <p:cNvSpPr/>
          <p:nvPr/>
        </p:nvSpPr>
        <p:spPr>
          <a:xfrm>
            <a:off x="1403648" y="5115062"/>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800" dirty="0">
                <a:latin typeface="Consolas" panose="020B0609020204030204" pitchFamily="49" charset="0"/>
              </a:rPr>
              <a:t>15</a:t>
            </a:r>
            <a:endParaRPr lang="zh-CN" altLang="en-US" sz="2800" dirty="0">
              <a:latin typeface="Consolas" panose="020B0609020204030204" pitchFamily="49" charset="0"/>
            </a:endParaRPr>
          </a:p>
        </p:txBody>
      </p:sp>
      <p:sp>
        <p:nvSpPr>
          <p:cNvPr id="8" name="箭头: 右 7"/>
          <p:cNvSpPr/>
          <p:nvPr/>
        </p:nvSpPr>
        <p:spPr>
          <a:xfrm>
            <a:off x="3347866" y="4899038"/>
            <a:ext cx="2160238" cy="2616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724128" y="4853452"/>
            <a:ext cx="1605280" cy="521970"/>
          </a:xfrm>
          <a:prstGeom prst="rect">
            <a:avLst/>
          </a:prstGeom>
          <a:noFill/>
        </p:spPr>
        <p:txBody>
          <a:bodyPr wrap="none" rtlCol="0">
            <a:spAutoFit/>
          </a:bodyPr>
          <a:lstStyle/>
          <a:p>
            <a:r>
              <a:rPr lang="zh-CN" altLang="en-US" sz="2800" dirty="0"/>
              <a:t>字节序列</a:t>
            </a:r>
            <a:endParaRPr lang="zh-CN" altLang="en-US" sz="2800" dirty="0"/>
          </a:p>
        </p:txBody>
      </p:sp>
      <p:sp>
        <p:nvSpPr>
          <p:cNvPr id="10" name="文本框 9"/>
          <p:cNvSpPr txBox="1"/>
          <p:nvPr/>
        </p:nvSpPr>
        <p:spPr>
          <a:xfrm>
            <a:off x="1918930" y="5579048"/>
            <a:ext cx="690880" cy="398780"/>
          </a:xfrm>
          <a:prstGeom prst="rect">
            <a:avLst/>
          </a:prstGeom>
          <a:noFill/>
        </p:spPr>
        <p:txBody>
          <a:bodyPr wrap="none" rtlCol="0">
            <a:spAutoFit/>
          </a:bodyPr>
          <a:lstStyle/>
          <a:p>
            <a:r>
              <a:rPr lang="zh-CN" altLang="en-US" sz="2000" dirty="0"/>
              <a:t>对象</a:t>
            </a:r>
            <a:endParaRPr lang="zh-CN" altLang="en-US" sz="2000" dirty="0"/>
          </a:p>
        </p:txBody>
      </p:sp>
      <p:sp>
        <p:nvSpPr>
          <p:cNvPr id="11" name="箭头: 右 10"/>
          <p:cNvSpPr/>
          <p:nvPr/>
        </p:nvSpPr>
        <p:spPr>
          <a:xfrm flipH="1">
            <a:off x="3347865" y="5160648"/>
            <a:ext cx="2160238"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977456" y="4574805"/>
            <a:ext cx="951855" cy="368300"/>
          </a:xfrm>
          <a:prstGeom prst="rect">
            <a:avLst/>
          </a:prstGeom>
          <a:noFill/>
        </p:spPr>
        <p:txBody>
          <a:bodyPr wrap="square">
            <a:spAutoFit/>
          </a:bodyPr>
          <a:lstStyle/>
          <a:p>
            <a:r>
              <a:rPr lang="zh-CN" altLang="zh-CN" dirty="0">
                <a:solidFill>
                  <a:srgbClr val="FF0000"/>
                </a:solidFill>
              </a:rPr>
              <a:t>序列化</a:t>
            </a:r>
            <a:endParaRPr lang="zh-CN" altLang="en-US" dirty="0"/>
          </a:p>
        </p:txBody>
      </p:sp>
      <p:sp>
        <p:nvSpPr>
          <p:cNvPr id="14" name="文本框 13"/>
          <p:cNvSpPr txBox="1"/>
          <p:nvPr/>
        </p:nvSpPr>
        <p:spPr>
          <a:xfrm>
            <a:off x="3824054" y="5376672"/>
            <a:ext cx="1098600" cy="368300"/>
          </a:xfrm>
          <a:prstGeom prst="rect">
            <a:avLst/>
          </a:prstGeom>
          <a:noFill/>
        </p:spPr>
        <p:txBody>
          <a:bodyPr wrap="square">
            <a:spAutoFit/>
          </a:bodyPr>
          <a:lstStyle/>
          <a:p>
            <a:r>
              <a:rPr lang="zh-CN" altLang="en-US" dirty="0">
                <a:solidFill>
                  <a:srgbClr val="FF0000"/>
                </a:solidFill>
              </a:rPr>
              <a:t>反</a:t>
            </a:r>
            <a:r>
              <a:rPr lang="zh-CN" altLang="zh-CN" dirty="0">
                <a:solidFill>
                  <a:srgbClr val="FF0000"/>
                </a:solidFill>
              </a:rPr>
              <a:t>序列化</a:t>
            </a:r>
            <a:endParaRPr lang="zh-CN" altLang="en-US" dirty="0"/>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10185" y="1286510"/>
            <a:ext cx="8723630" cy="4525645"/>
          </a:xfrm>
        </p:spPr>
        <p:txBody>
          <a:bodyPr>
            <a:normAutofit/>
          </a:bodyPr>
          <a:lstStyle/>
          <a:p>
            <a:pPr lvl="1"/>
            <a:r>
              <a:rPr lang="en-US" altLang="zh-CN" dirty="0"/>
              <a:t>JVM</a:t>
            </a:r>
            <a:r>
              <a:rPr lang="zh-CN" altLang="en-US" dirty="0"/>
              <a:t>使用</a:t>
            </a:r>
            <a:r>
              <a:rPr lang="en-US" altLang="zh-CN" dirty="0" err="1"/>
              <a:t>serialVersionUID</a:t>
            </a:r>
            <a:r>
              <a:rPr lang="zh-CN" altLang="zh-CN" dirty="0"/>
              <a:t>来验证版本一致性。在进行反序列化时，</a:t>
            </a:r>
            <a:r>
              <a:rPr lang="en-US" altLang="zh-CN" dirty="0"/>
              <a:t>JVM</a:t>
            </a:r>
            <a:r>
              <a:rPr lang="zh-CN" altLang="zh-CN" dirty="0"/>
              <a:t>会把传来的字节流中的</a:t>
            </a:r>
            <a:r>
              <a:rPr lang="en-US" altLang="zh-CN" dirty="0" err="1"/>
              <a:t>serialVersionUID</a:t>
            </a:r>
            <a:r>
              <a:rPr lang="zh-CN" altLang="zh-CN" dirty="0"/>
              <a:t>与本地相应类的</a:t>
            </a:r>
            <a:r>
              <a:rPr lang="en-US" altLang="zh-CN" dirty="0" err="1"/>
              <a:t>serialVersionUID</a:t>
            </a:r>
            <a:r>
              <a:rPr lang="zh-CN" altLang="zh-CN" dirty="0"/>
              <a:t>进行比较，如果相同就认为是一致的，可以进行反序列化，否则就会出现序列化版本不一致的</a:t>
            </a:r>
            <a:r>
              <a:rPr lang="en-US" altLang="zh-CN" dirty="0" err="1"/>
              <a:t>InvalidCastException</a:t>
            </a:r>
            <a:r>
              <a:rPr lang="zh-CN" altLang="zh-CN" dirty="0"/>
              <a:t>异常。</a:t>
            </a:r>
            <a:endParaRPr lang="en-US" altLang="zh-CN" dirty="0"/>
          </a:p>
        </p:txBody>
      </p:sp>
      <p:sp>
        <p:nvSpPr>
          <p:cNvPr id="3" name="标题 2"/>
          <p:cNvSpPr>
            <a:spLocks noGrp="1"/>
          </p:cNvSpPr>
          <p:nvPr>
            <p:ph type="title"/>
          </p:nvPr>
        </p:nvSpPr>
        <p:spPr/>
        <p:txBody>
          <a:bodyPr>
            <a:noAutofit/>
          </a:bodyPr>
          <a:lstStyle/>
          <a:p>
            <a:r>
              <a:rPr lang="en-US" altLang="zh-CN" dirty="0">
                <a:effectLst/>
              </a:rPr>
              <a:t>12.2.5 </a:t>
            </a:r>
            <a:r>
              <a:rPr lang="zh-CN" altLang="zh-CN" dirty="0">
                <a:effectLst/>
              </a:rPr>
              <a:t>对象流</a:t>
            </a:r>
            <a:r>
              <a:rPr lang="zh-CN" altLang="en-US" dirty="0">
                <a:effectLst/>
              </a:rPr>
              <a:t>与</a:t>
            </a:r>
            <a:r>
              <a:rPr lang="zh-CN" altLang="zh-CN" dirty="0">
                <a:effectLst/>
              </a:rPr>
              <a:t>序列化接口</a:t>
            </a:r>
            <a:r>
              <a:rPr lang="en-US" altLang="zh-CN" dirty="0">
                <a:effectLst/>
              </a:rPr>
              <a:t>Serializable</a:t>
            </a:r>
            <a:endParaRPr lang="zh-CN" altLang="en-US" dirty="0"/>
          </a:p>
        </p:txBody>
      </p:sp>
      <p:sp>
        <p:nvSpPr>
          <p:cNvPr id="4" name="矩形 3"/>
          <p:cNvSpPr/>
          <p:nvPr/>
        </p:nvSpPr>
        <p:spPr>
          <a:xfrm>
            <a:off x="337807" y="4229032"/>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800" dirty="0">
                <a:solidFill>
                  <a:schemeClr val="tx1"/>
                </a:solidFill>
                <a:latin typeface="Calibri" panose="020F0502020204030204" charset="0"/>
                <a:cs typeface="Calibri" panose="020F0502020204030204" charset="0"/>
              </a:rPr>
              <a:t>name</a:t>
            </a:r>
            <a:endParaRPr lang="zh-CN" altLang="en-US" sz="2800" dirty="0">
              <a:solidFill>
                <a:schemeClr val="tx1"/>
              </a:solidFill>
              <a:latin typeface="Calibri" panose="020F0502020204030204" charset="0"/>
              <a:cs typeface="Calibri" panose="020F0502020204030204" charset="0"/>
            </a:endParaRPr>
          </a:p>
        </p:txBody>
      </p:sp>
      <p:sp>
        <p:nvSpPr>
          <p:cNvPr id="5" name="矩形 4"/>
          <p:cNvSpPr/>
          <p:nvPr/>
        </p:nvSpPr>
        <p:spPr>
          <a:xfrm>
            <a:off x="337807" y="4661080"/>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800" dirty="0">
                <a:solidFill>
                  <a:schemeClr val="tx1"/>
                </a:solidFill>
                <a:latin typeface="Calibri" panose="020F0502020204030204" charset="0"/>
                <a:cs typeface="Calibri" panose="020F0502020204030204" charset="0"/>
              </a:rPr>
              <a:t>age</a:t>
            </a:r>
            <a:endParaRPr lang="zh-CN" altLang="en-US" sz="2800" dirty="0">
              <a:solidFill>
                <a:schemeClr val="tx1"/>
              </a:solidFill>
              <a:latin typeface="Calibri" panose="020F0502020204030204" charset="0"/>
              <a:cs typeface="Calibri" panose="020F0502020204030204" charset="0"/>
            </a:endParaRPr>
          </a:p>
        </p:txBody>
      </p:sp>
      <p:sp>
        <p:nvSpPr>
          <p:cNvPr id="6" name="箭头: 右 5"/>
          <p:cNvSpPr/>
          <p:nvPr/>
        </p:nvSpPr>
        <p:spPr>
          <a:xfrm>
            <a:off x="2282025" y="4445056"/>
            <a:ext cx="2160238"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499099" y="4452010"/>
            <a:ext cx="1605280" cy="521970"/>
          </a:xfrm>
          <a:prstGeom prst="rect">
            <a:avLst/>
          </a:prstGeom>
          <a:noFill/>
        </p:spPr>
        <p:txBody>
          <a:bodyPr wrap="none" rtlCol="0">
            <a:spAutoFit/>
          </a:bodyPr>
          <a:lstStyle/>
          <a:p>
            <a:r>
              <a:rPr lang="zh-CN" altLang="en-US" sz="2800" dirty="0"/>
              <a:t>字节序列</a:t>
            </a:r>
            <a:endParaRPr lang="zh-CN" altLang="en-US" sz="2800" dirty="0"/>
          </a:p>
        </p:txBody>
      </p:sp>
      <p:sp>
        <p:nvSpPr>
          <p:cNvPr id="8" name="文本框 7"/>
          <p:cNvSpPr txBox="1"/>
          <p:nvPr/>
        </p:nvSpPr>
        <p:spPr>
          <a:xfrm>
            <a:off x="507211" y="5176171"/>
            <a:ext cx="1383030" cy="398780"/>
          </a:xfrm>
          <a:prstGeom prst="rect">
            <a:avLst/>
          </a:prstGeom>
          <a:noFill/>
        </p:spPr>
        <p:txBody>
          <a:bodyPr wrap="none" rtlCol="0">
            <a:spAutoFit/>
          </a:bodyPr>
          <a:lstStyle/>
          <a:p>
            <a:r>
              <a:rPr lang="en-US" altLang="zh-CN" sz="2000" dirty="0"/>
              <a:t>Student</a:t>
            </a:r>
            <a:r>
              <a:rPr lang="zh-CN" altLang="en-US" sz="2000" dirty="0"/>
              <a:t>类</a:t>
            </a:r>
            <a:endParaRPr lang="zh-CN" altLang="en-US" sz="2000" dirty="0"/>
          </a:p>
        </p:txBody>
      </p:sp>
      <p:sp>
        <p:nvSpPr>
          <p:cNvPr id="9" name="箭头: 右 8"/>
          <p:cNvSpPr/>
          <p:nvPr/>
        </p:nvSpPr>
        <p:spPr>
          <a:xfrm flipH="1">
            <a:off x="2282024" y="4706666"/>
            <a:ext cx="2160238"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11615" y="4120823"/>
            <a:ext cx="951855" cy="368300"/>
          </a:xfrm>
          <a:prstGeom prst="rect">
            <a:avLst/>
          </a:prstGeom>
          <a:noFill/>
        </p:spPr>
        <p:txBody>
          <a:bodyPr wrap="square">
            <a:spAutoFit/>
          </a:bodyPr>
          <a:lstStyle/>
          <a:p>
            <a:r>
              <a:rPr lang="zh-CN" altLang="zh-CN" dirty="0">
                <a:solidFill>
                  <a:srgbClr val="FF0000"/>
                </a:solidFill>
              </a:rPr>
              <a:t>序列化</a:t>
            </a:r>
            <a:endParaRPr lang="zh-CN" altLang="en-US" dirty="0"/>
          </a:p>
        </p:txBody>
      </p:sp>
      <p:sp>
        <p:nvSpPr>
          <p:cNvPr id="11" name="文本框 10"/>
          <p:cNvSpPr txBox="1"/>
          <p:nvPr/>
        </p:nvSpPr>
        <p:spPr>
          <a:xfrm>
            <a:off x="2758213" y="4922690"/>
            <a:ext cx="1098600" cy="368300"/>
          </a:xfrm>
          <a:prstGeom prst="rect">
            <a:avLst/>
          </a:prstGeom>
          <a:noFill/>
        </p:spPr>
        <p:txBody>
          <a:bodyPr wrap="square">
            <a:spAutoFit/>
          </a:bodyPr>
          <a:lstStyle/>
          <a:p>
            <a:r>
              <a:rPr lang="zh-CN" altLang="en-US" dirty="0">
                <a:solidFill>
                  <a:srgbClr val="FF0000"/>
                </a:solidFill>
              </a:rPr>
              <a:t>反</a:t>
            </a:r>
            <a:r>
              <a:rPr lang="zh-CN" altLang="zh-CN" dirty="0">
                <a:solidFill>
                  <a:srgbClr val="FF0000"/>
                </a:solidFill>
              </a:rPr>
              <a:t>序列化</a:t>
            </a:r>
            <a:endParaRPr lang="zh-CN" altLang="en-US" dirty="0"/>
          </a:p>
        </p:txBody>
      </p:sp>
      <p:sp>
        <p:nvSpPr>
          <p:cNvPr id="13" name="文本框 12"/>
          <p:cNvSpPr txBox="1"/>
          <p:nvPr/>
        </p:nvSpPr>
        <p:spPr>
          <a:xfrm>
            <a:off x="6994803" y="4437112"/>
            <a:ext cx="1960880" cy="521970"/>
          </a:xfrm>
          <a:prstGeom prst="rect">
            <a:avLst/>
          </a:prstGeom>
          <a:noFill/>
        </p:spPr>
        <p:txBody>
          <a:bodyPr wrap="none" rtlCol="0">
            <a:spAutoFit/>
          </a:bodyPr>
          <a:lstStyle/>
          <a:p>
            <a:r>
              <a:rPr lang="zh-CN" altLang="en-US" sz="2800" dirty="0"/>
              <a:t>文件、网络</a:t>
            </a:r>
            <a:endParaRPr lang="zh-CN" altLang="en-US" sz="2800" dirty="0"/>
          </a:p>
        </p:txBody>
      </p:sp>
      <p:sp>
        <p:nvSpPr>
          <p:cNvPr id="15" name="箭头: 右 14"/>
          <p:cNvSpPr/>
          <p:nvPr/>
        </p:nvSpPr>
        <p:spPr>
          <a:xfrm>
            <a:off x="6202795" y="4445056"/>
            <a:ext cx="720000"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箭头: 右 15"/>
          <p:cNvSpPr/>
          <p:nvPr/>
        </p:nvSpPr>
        <p:spPr>
          <a:xfrm flipH="1">
            <a:off x="6202794" y="4698721"/>
            <a:ext cx="720000"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374012" y="5355712"/>
            <a:ext cx="2160238" cy="368300"/>
          </a:xfrm>
          <a:prstGeom prst="rect">
            <a:avLst/>
          </a:prstGeom>
          <a:noFill/>
        </p:spPr>
        <p:txBody>
          <a:bodyPr wrap="square">
            <a:spAutoFit/>
          </a:bodyPr>
          <a:lstStyle/>
          <a:p>
            <a:r>
              <a:rPr lang="en-US" altLang="zh-CN" dirty="0" err="1"/>
              <a:t>serialVersionUID</a:t>
            </a:r>
            <a:endParaRPr lang="zh-CN" altLang="en-US" dirty="0"/>
          </a:p>
        </p:txBody>
      </p:sp>
      <p:cxnSp>
        <p:nvCxnSpPr>
          <p:cNvPr id="22" name="直接连接符 21"/>
          <p:cNvCxnSpPr/>
          <p:nvPr/>
        </p:nvCxnSpPr>
        <p:spPr>
          <a:xfrm flipH="1">
            <a:off x="5270083" y="5029788"/>
            <a:ext cx="0" cy="497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4333979" y="5525176"/>
            <a:ext cx="936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37807" y="3799410"/>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b="1" dirty="0" err="1">
                <a:solidFill>
                  <a:schemeClr val="tx1"/>
                </a:solidFill>
                <a:latin typeface="Calibri" panose="020F0502020204030204" charset="0"/>
                <a:cs typeface="Calibri" panose="020F0502020204030204" charset="0"/>
              </a:rPr>
              <a:t>serialVersionUID</a:t>
            </a:r>
            <a:endParaRPr lang="zh-CN" altLang="en-US" sz="1600" b="1" dirty="0">
              <a:solidFill>
                <a:schemeClr val="tx1"/>
              </a:solidFill>
              <a:latin typeface="Calibri" panose="020F0502020204030204" charset="0"/>
              <a:cs typeface="Calibri" panose="020F0502020204030204" charset="0"/>
            </a:endParaRPr>
          </a:p>
        </p:txBody>
      </p:sp>
      <p:cxnSp>
        <p:nvCxnSpPr>
          <p:cNvPr id="27" name="直接箭头连接符 26"/>
          <p:cNvCxnSpPr/>
          <p:nvPr/>
        </p:nvCxnSpPr>
        <p:spPr>
          <a:xfrm flipV="1">
            <a:off x="1900541" y="5105904"/>
            <a:ext cx="0" cy="43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0" idx="1"/>
          </p:cNvCxnSpPr>
          <p:nvPr/>
        </p:nvCxnSpPr>
        <p:spPr>
          <a:xfrm flipV="1">
            <a:off x="1900541" y="5539743"/>
            <a:ext cx="47347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320925" y="2986385"/>
            <a:ext cx="4667250" cy="922020"/>
          </a:xfrm>
          <a:prstGeom prst="rect">
            <a:avLst/>
          </a:prstGeom>
          <a:noFill/>
        </p:spPr>
        <p:txBody>
          <a:bodyPr wrap="square">
            <a:spAutoFit/>
          </a:bodyPr>
          <a:lstStyle/>
          <a:p>
            <a:r>
              <a:rPr lang="zh-CN" altLang="en-US" dirty="0"/>
              <a:t>CAMTASIA_18_MEDIA_FORMAT*C:\Users\songy\Documents\Camtasia\Rec 04-15-22 14.trec</a:t>
            </a:r>
            <a:endParaRPr lang="zh-CN" altLang="en-US" dirty="0"/>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1166495"/>
            <a:ext cx="8229600" cy="4525645"/>
          </a:xfrm>
        </p:spPr>
        <p:txBody>
          <a:bodyPr>
            <a:normAutofit/>
          </a:bodyPr>
          <a:lstStyle/>
          <a:p>
            <a:pPr lvl="1"/>
            <a:r>
              <a:rPr lang="zh-CN" altLang="en-US" dirty="0"/>
              <a:t>支持序列化的类使用常量</a:t>
            </a:r>
            <a:r>
              <a:rPr lang="en-US" altLang="zh-CN" dirty="0" err="1">
                <a:solidFill>
                  <a:srgbClr val="FF0000"/>
                </a:solidFill>
              </a:rPr>
              <a:t>serialVersionUID</a:t>
            </a:r>
            <a:r>
              <a:rPr lang="zh-CN" altLang="en-US" dirty="0"/>
              <a:t>标识</a:t>
            </a:r>
            <a:r>
              <a:rPr lang="zh-CN" altLang="zh-CN" dirty="0"/>
              <a:t>可序列化对象的版本</a:t>
            </a:r>
            <a:r>
              <a:rPr lang="zh-CN" altLang="en-US" dirty="0"/>
              <a:t>，从而</a:t>
            </a:r>
            <a:r>
              <a:rPr lang="zh-CN" altLang="zh-CN" dirty="0"/>
              <a:t>维持版本信息的一致</a:t>
            </a:r>
            <a:r>
              <a:rPr lang="zh-CN" altLang="en-US" dirty="0"/>
              <a:t>。</a:t>
            </a:r>
            <a:endParaRPr lang="en-US" altLang="zh-CN" dirty="0"/>
          </a:p>
          <a:p>
            <a:pPr lvl="1"/>
            <a:r>
              <a:rPr lang="zh-CN" altLang="en-US" dirty="0"/>
              <a:t>为了</a:t>
            </a:r>
            <a:r>
              <a:rPr lang="zh-CN" altLang="zh-CN" dirty="0"/>
              <a:t>提高</a:t>
            </a:r>
            <a:r>
              <a:rPr lang="en-US" altLang="zh-CN" dirty="0" err="1"/>
              <a:t>serialVersionUID</a:t>
            </a:r>
            <a:r>
              <a:rPr lang="zh-CN" altLang="zh-CN" dirty="0"/>
              <a:t>的独立性和确定性，强烈建议显式定义</a:t>
            </a:r>
            <a:r>
              <a:rPr lang="en-US" altLang="zh-CN" dirty="0" err="1"/>
              <a:t>serialVersionUID</a:t>
            </a:r>
            <a:r>
              <a:rPr lang="zh-CN" altLang="zh-CN" dirty="0"/>
              <a:t>，为它赋予明确的取值。</a:t>
            </a:r>
            <a:endParaRPr lang="zh-CN" altLang="zh-CN" dirty="0"/>
          </a:p>
          <a:p>
            <a:endParaRPr lang="zh-CN" altLang="en-US" dirty="0"/>
          </a:p>
        </p:txBody>
      </p:sp>
      <p:sp>
        <p:nvSpPr>
          <p:cNvPr id="3" name="标题 2"/>
          <p:cNvSpPr>
            <a:spLocks noGrp="1"/>
          </p:cNvSpPr>
          <p:nvPr>
            <p:ph type="title"/>
          </p:nvPr>
        </p:nvSpPr>
        <p:spPr/>
        <p:txBody>
          <a:bodyPr>
            <a:noAutofit/>
          </a:bodyPr>
          <a:lstStyle/>
          <a:p>
            <a:r>
              <a:rPr lang="en-US" altLang="zh-CN" dirty="0">
                <a:effectLst/>
              </a:rPr>
              <a:t>12.2.5 </a:t>
            </a:r>
            <a:r>
              <a:rPr lang="zh-CN" altLang="zh-CN" dirty="0">
                <a:effectLst/>
              </a:rPr>
              <a:t>对象流</a:t>
            </a:r>
            <a:r>
              <a:rPr lang="zh-CN" altLang="en-US" dirty="0">
                <a:effectLst/>
              </a:rPr>
              <a:t>与</a:t>
            </a:r>
            <a:r>
              <a:rPr lang="zh-CN" altLang="zh-CN" dirty="0">
                <a:effectLst/>
              </a:rPr>
              <a:t>序列化接口</a:t>
            </a:r>
            <a:r>
              <a:rPr lang="en-US" altLang="zh-CN" dirty="0">
                <a:effectLst/>
              </a:rPr>
              <a:t>Serializable</a:t>
            </a:r>
            <a:endParaRPr lang="zh-CN" altLang="en-US" dirty="0"/>
          </a:p>
        </p:txBody>
      </p:sp>
      <p:sp>
        <p:nvSpPr>
          <p:cNvPr id="6" name="箭头: 右 5"/>
          <p:cNvSpPr/>
          <p:nvPr/>
        </p:nvSpPr>
        <p:spPr>
          <a:xfrm>
            <a:off x="2234370" y="3076156"/>
            <a:ext cx="2160238"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451444" y="3083110"/>
            <a:ext cx="1605280" cy="521970"/>
          </a:xfrm>
          <a:prstGeom prst="rect">
            <a:avLst/>
          </a:prstGeom>
          <a:noFill/>
        </p:spPr>
        <p:txBody>
          <a:bodyPr wrap="none" rtlCol="0">
            <a:spAutoFit/>
          </a:bodyPr>
          <a:lstStyle/>
          <a:p>
            <a:r>
              <a:rPr lang="zh-CN" altLang="en-US" sz="2800" dirty="0"/>
              <a:t>字节序列</a:t>
            </a:r>
            <a:endParaRPr lang="zh-CN" altLang="en-US" sz="2800" dirty="0"/>
          </a:p>
        </p:txBody>
      </p:sp>
      <p:sp>
        <p:nvSpPr>
          <p:cNvPr id="9" name="箭头: 右 8"/>
          <p:cNvSpPr/>
          <p:nvPr/>
        </p:nvSpPr>
        <p:spPr>
          <a:xfrm flipH="1">
            <a:off x="2234369" y="3337766"/>
            <a:ext cx="2160238"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863960" y="2751923"/>
            <a:ext cx="951855" cy="368300"/>
          </a:xfrm>
          <a:prstGeom prst="rect">
            <a:avLst/>
          </a:prstGeom>
          <a:noFill/>
        </p:spPr>
        <p:txBody>
          <a:bodyPr wrap="square">
            <a:spAutoFit/>
          </a:bodyPr>
          <a:lstStyle/>
          <a:p>
            <a:r>
              <a:rPr lang="zh-CN" altLang="zh-CN" dirty="0">
                <a:solidFill>
                  <a:srgbClr val="FF0000"/>
                </a:solidFill>
              </a:rPr>
              <a:t>序列化</a:t>
            </a:r>
            <a:endParaRPr lang="zh-CN" altLang="en-US" dirty="0"/>
          </a:p>
        </p:txBody>
      </p:sp>
      <p:sp>
        <p:nvSpPr>
          <p:cNvPr id="11" name="文本框 10"/>
          <p:cNvSpPr txBox="1"/>
          <p:nvPr/>
        </p:nvSpPr>
        <p:spPr>
          <a:xfrm>
            <a:off x="2710558" y="3553790"/>
            <a:ext cx="1098600" cy="368300"/>
          </a:xfrm>
          <a:prstGeom prst="rect">
            <a:avLst/>
          </a:prstGeom>
          <a:noFill/>
        </p:spPr>
        <p:txBody>
          <a:bodyPr wrap="square">
            <a:spAutoFit/>
          </a:bodyPr>
          <a:lstStyle/>
          <a:p>
            <a:r>
              <a:rPr lang="zh-CN" altLang="en-US" dirty="0">
                <a:solidFill>
                  <a:srgbClr val="FF0000"/>
                </a:solidFill>
              </a:rPr>
              <a:t>反</a:t>
            </a:r>
            <a:r>
              <a:rPr lang="zh-CN" altLang="zh-CN" dirty="0">
                <a:solidFill>
                  <a:srgbClr val="FF0000"/>
                </a:solidFill>
              </a:rPr>
              <a:t>序列化</a:t>
            </a:r>
            <a:endParaRPr lang="zh-CN" altLang="en-US" dirty="0"/>
          </a:p>
        </p:txBody>
      </p:sp>
      <p:sp>
        <p:nvSpPr>
          <p:cNvPr id="12" name="文本框 11"/>
          <p:cNvSpPr txBox="1"/>
          <p:nvPr/>
        </p:nvSpPr>
        <p:spPr>
          <a:xfrm>
            <a:off x="6947148" y="3068212"/>
            <a:ext cx="1960880" cy="521970"/>
          </a:xfrm>
          <a:prstGeom prst="rect">
            <a:avLst/>
          </a:prstGeom>
          <a:noFill/>
        </p:spPr>
        <p:txBody>
          <a:bodyPr wrap="none" rtlCol="0">
            <a:spAutoFit/>
          </a:bodyPr>
          <a:lstStyle/>
          <a:p>
            <a:r>
              <a:rPr lang="zh-CN" altLang="en-US" sz="2800" dirty="0"/>
              <a:t>文件、网络</a:t>
            </a:r>
            <a:endParaRPr lang="zh-CN" altLang="en-US" sz="2800" dirty="0"/>
          </a:p>
        </p:txBody>
      </p:sp>
      <p:sp>
        <p:nvSpPr>
          <p:cNvPr id="13" name="箭头: 右 12"/>
          <p:cNvSpPr/>
          <p:nvPr/>
        </p:nvSpPr>
        <p:spPr>
          <a:xfrm>
            <a:off x="6155140" y="3076156"/>
            <a:ext cx="720000"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箭头: 右 13"/>
          <p:cNvSpPr/>
          <p:nvPr/>
        </p:nvSpPr>
        <p:spPr>
          <a:xfrm flipH="1">
            <a:off x="6155139" y="3329821"/>
            <a:ext cx="720000"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0" y="4539137"/>
            <a:ext cx="9103916" cy="1198880"/>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Student </a:t>
            </a:r>
            <a:r>
              <a:rPr lang="en-US" altLang="zh-CN" sz="1800" b="1" dirty="0">
                <a:solidFill>
                  <a:srgbClr val="7F0055"/>
                </a:solidFill>
                <a:latin typeface="Consolas" panose="020B0609020204030204" pitchFamily="49" charset="0"/>
              </a:rPr>
              <a:t>implements</a:t>
            </a:r>
            <a:r>
              <a:rPr lang="en-US" altLang="zh-CN" sz="1800" b="1" dirty="0">
                <a:solidFill>
                  <a:srgbClr val="000000"/>
                </a:solidFill>
                <a:latin typeface="Consolas" panose="020B0609020204030204" pitchFamily="49" charset="0"/>
              </a:rPr>
              <a:t> Serializable{</a:t>
            </a:r>
            <a:endParaRPr lang="en-US" altLang="zh-CN" sz="1800" b="1" dirty="0">
              <a:solidFill>
                <a:srgbClr val="000000"/>
              </a:solidFill>
              <a:latin typeface="Consolas" panose="020B0609020204030204" pitchFamily="49" charset="0"/>
            </a:endParaRPr>
          </a:p>
          <a:p>
            <a:pPr lvl="1"/>
            <a:endParaRPr lang="en-US" altLang="zh-CN" b="1" dirty="0">
              <a:solidFill>
                <a:srgbClr val="7F0055"/>
              </a:solidFill>
              <a:latin typeface="Consolas" panose="020B0609020204030204" pitchFamily="49" charset="0"/>
            </a:endParaRPr>
          </a:p>
          <a:p>
            <a:pPr lvl="1"/>
            <a:r>
              <a:rPr lang="en-US" altLang="zh-CN" b="1" dirty="0">
                <a:solidFill>
                  <a:srgbClr val="7F0055"/>
                </a:solidFill>
                <a:latin typeface="Consolas" panose="020B0609020204030204" pitchFamily="49" charset="0"/>
              </a:rPr>
              <a:t>private</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static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final</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long</a:t>
            </a:r>
            <a:r>
              <a:rPr lang="en-US" altLang="zh-CN" b="1" dirty="0">
                <a:solidFill>
                  <a:srgbClr val="000000"/>
                </a:solidFill>
                <a:latin typeface="Consolas" panose="020B0609020204030204" pitchFamily="49" charset="0"/>
              </a:rPr>
              <a:t> </a:t>
            </a:r>
            <a:r>
              <a:rPr lang="en-US" altLang="zh-CN" b="1" dirty="0" err="1">
                <a:solidFill>
                  <a:srgbClr val="0000C0"/>
                </a:solidFill>
                <a:highlight>
                  <a:srgbClr val="FFFF00"/>
                </a:highlight>
                <a:latin typeface="Consolas" panose="020B0609020204030204" pitchFamily="49" charset="0"/>
              </a:rPr>
              <a:t>serialVersionUID</a:t>
            </a:r>
            <a:r>
              <a:rPr lang="en-US" altLang="zh-CN" b="1" dirty="0">
                <a:solidFill>
                  <a:srgbClr val="000000"/>
                </a:solidFill>
                <a:latin typeface="Consolas" panose="020B0609020204030204" pitchFamily="49" charset="0"/>
              </a:rPr>
              <a:t> = -7108027765951316257L;</a:t>
            </a:r>
            <a:endParaRPr lang="en-US" altLang="zh-CN" b="1" dirty="0">
              <a:solidFill>
                <a:srgbClr val="000000"/>
              </a:solidFill>
              <a:latin typeface="Consolas" panose="020B0609020204030204" pitchFamily="49" charset="0"/>
            </a:endParaRPr>
          </a:p>
          <a:p>
            <a:r>
              <a:rPr lang="en-US" altLang="zh-CN" b="1" dirty="0">
                <a:solidFill>
                  <a:srgbClr val="000000"/>
                </a:solidFill>
                <a:latin typeface="Consolas" panose="020B0609020204030204" pitchFamily="49" charset="0"/>
              </a:rPr>
              <a:t>}</a:t>
            </a:r>
            <a:endParaRPr lang="zh-CN" altLang="en-US" dirty="0"/>
          </a:p>
        </p:txBody>
      </p:sp>
      <p:sp>
        <p:nvSpPr>
          <p:cNvPr id="16" name="矩形 15"/>
          <p:cNvSpPr/>
          <p:nvPr/>
        </p:nvSpPr>
        <p:spPr>
          <a:xfrm>
            <a:off x="340163" y="3158534"/>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800" dirty="0">
                <a:solidFill>
                  <a:schemeClr val="tx1"/>
                </a:solidFill>
                <a:latin typeface="Calibri" panose="020F0502020204030204" charset="0"/>
                <a:cs typeface="Calibri" panose="020F0502020204030204" charset="0"/>
              </a:rPr>
              <a:t>name</a:t>
            </a:r>
            <a:endParaRPr lang="zh-CN" altLang="en-US" sz="2800" dirty="0">
              <a:solidFill>
                <a:schemeClr val="tx1"/>
              </a:solidFill>
              <a:latin typeface="Calibri" panose="020F0502020204030204" charset="0"/>
              <a:cs typeface="Calibri" panose="020F0502020204030204" charset="0"/>
            </a:endParaRPr>
          </a:p>
        </p:txBody>
      </p:sp>
      <p:sp>
        <p:nvSpPr>
          <p:cNvPr id="17" name="矩形 16"/>
          <p:cNvSpPr/>
          <p:nvPr/>
        </p:nvSpPr>
        <p:spPr>
          <a:xfrm>
            <a:off x="340163" y="3590582"/>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800" dirty="0">
                <a:solidFill>
                  <a:schemeClr val="tx1"/>
                </a:solidFill>
                <a:latin typeface="Calibri" panose="020F0502020204030204" charset="0"/>
                <a:cs typeface="Calibri" panose="020F0502020204030204" charset="0"/>
              </a:rPr>
              <a:t>age</a:t>
            </a:r>
            <a:endParaRPr lang="zh-CN" altLang="en-US" sz="2800" dirty="0">
              <a:solidFill>
                <a:schemeClr val="tx1"/>
              </a:solidFill>
              <a:latin typeface="Calibri" panose="020F0502020204030204" charset="0"/>
              <a:cs typeface="Calibri" panose="020F0502020204030204" charset="0"/>
            </a:endParaRPr>
          </a:p>
        </p:txBody>
      </p:sp>
      <p:sp>
        <p:nvSpPr>
          <p:cNvPr id="18" name="矩形 17"/>
          <p:cNvSpPr/>
          <p:nvPr/>
        </p:nvSpPr>
        <p:spPr>
          <a:xfrm>
            <a:off x="340163" y="2728912"/>
            <a:ext cx="1728192" cy="4320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b="1" dirty="0" err="1">
                <a:solidFill>
                  <a:schemeClr val="tx1"/>
                </a:solidFill>
                <a:latin typeface="Calibri" panose="020F0502020204030204" charset="0"/>
                <a:cs typeface="Calibri" panose="020F0502020204030204" charset="0"/>
              </a:rPr>
              <a:t>serialVersionUID</a:t>
            </a:r>
            <a:endParaRPr lang="zh-CN" altLang="en-US" sz="1600" b="1" dirty="0">
              <a:solidFill>
                <a:schemeClr val="tx1"/>
              </a:solidFill>
              <a:latin typeface="Calibri" panose="020F0502020204030204" charset="0"/>
              <a:cs typeface="Calibri" panose="020F0502020204030204" charset="0"/>
            </a:endParaRPr>
          </a:p>
        </p:txBody>
      </p:sp>
      <p:sp>
        <p:nvSpPr>
          <p:cNvPr id="19" name="文本框 18"/>
          <p:cNvSpPr txBox="1"/>
          <p:nvPr/>
        </p:nvSpPr>
        <p:spPr>
          <a:xfrm>
            <a:off x="509567" y="4105673"/>
            <a:ext cx="1383030" cy="398780"/>
          </a:xfrm>
          <a:prstGeom prst="rect">
            <a:avLst/>
          </a:prstGeom>
          <a:noFill/>
        </p:spPr>
        <p:txBody>
          <a:bodyPr wrap="none" rtlCol="0">
            <a:spAutoFit/>
          </a:bodyPr>
          <a:lstStyle/>
          <a:p>
            <a:r>
              <a:rPr lang="en-US" altLang="zh-CN" sz="2000" dirty="0"/>
              <a:t>Student</a:t>
            </a:r>
            <a:r>
              <a:rPr lang="zh-CN" altLang="en-US" sz="2000" dirty="0"/>
              <a:t>类</a:t>
            </a:r>
            <a:endParaRPr lang="zh-CN" altLang="en-US" sz="2000"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19125" y="1424940"/>
            <a:ext cx="8229600" cy="4525645"/>
          </a:xfrm>
        </p:spPr>
        <p:txBody>
          <a:bodyPr>
            <a:normAutofit/>
          </a:bodyPr>
          <a:lstStyle/>
          <a:p>
            <a:r>
              <a:rPr lang="en-US" altLang="zh-CN" sz="2400" dirty="0"/>
              <a:t>Java</a:t>
            </a:r>
            <a:r>
              <a:rPr lang="zh-CN" altLang="zh-CN" sz="2400" dirty="0"/>
              <a:t>中的输入</a:t>
            </a:r>
            <a:r>
              <a:rPr lang="en-US" altLang="zh-CN" sz="2400" dirty="0"/>
              <a:t>/</a:t>
            </a:r>
            <a:r>
              <a:rPr lang="zh-CN" altLang="zh-CN" sz="2400" dirty="0"/>
              <a:t>输出（</a:t>
            </a:r>
            <a:r>
              <a:rPr lang="en-US" altLang="zh-CN" sz="2400" dirty="0" err="1"/>
              <a:t>Input/Output</a:t>
            </a:r>
            <a:r>
              <a:rPr lang="zh-CN" altLang="zh-CN" sz="2400" dirty="0"/>
              <a:t>，简称</a:t>
            </a:r>
            <a:r>
              <a:rPr lang="en-US" altLang="zh-CN" sz="2400" dirty="0"/>
              <a:t>I/O</a:t>
            </a:r>
            <a:r>
              <a:rPr lang="zh-CN" altLang="zh-CN" sz="2400" dirty="0"/>
              <a:t>）</a:t>
            </a:r>
            <a:r>
              <a:rPr lang="zh-CN" altLang="en-US" sz="2400" dirty="0"/>
              <a:t>：</a:t>
            </a:r>
            <a:r>
              <a:rPr lang="zh-CN" altLang="zh-CN" sz="2400" dirty="0"/>
              <a:t>程序与外部设备或其他计算机进行数据交换的过程</a:t>
            </a:r>
            <a:r>
              <a:rPr lang="zh-CN" altLang="en-US" sz="2400" dirty="0"/>
              <a:t>。</a:t>
            </a:r>
            <a:endParaRPr lang="en-US" altLang="zh-CN" sz="2400" dirty="0"/>
          </a:p>
          <a:p>
            <a:endParaRPr lang="en-US" altLang="zh-CN" sz="2400" dirty="0"/>
          </a:p>
          <a:p>
            <a:r>
              <a:rPr lang="en-US" altLang="zh-CN" sz="2400" dirty="0"/>
              <a:t>Java</a:t>
            </a:r>
            <a:r>
              <a:rPr lang="zh-CN" altLang="zh-CN" sz="2400" dirty="0"/>
              <a:t>用“流”的方式处理</a:t>
            </a:r>
            <a:r>
              <a:rPr lang="en-US" altLang="zh-CN" sz="2400" dirty="0"/>
              <a:t>I/O</a:t>
            </a:r>
            <a:r>
              <a:rPr lang="zh-CN" altLang="zh-CN" sz="2400" dirty="0"/>
              <a:t>，对应不同类型的</a:t>
            </a:r>
            <a:r>
              <a:rPr lang="en-US" altLang="zh-CN" sz="2400" dirty="0"/>
              <a:t>I/O</a:t>
            </a:r>
            <a:r>
              <a:rPr lang="zh-CN" altLang="zh-CN" sz="2400" dirty="0"/>
              <a:t>问题，会有相应的流对象提供解决方案。</a:t>
            </a:r>
            <a:endParaRPr lang="en-US" altLang="zh-CN" sz="2400" dirty="0"/>
          </a:p>
          <a:p>
            <a:pPr lvl="1"/>
            <a:r>
              <a:rPr lang="en-US" altLang="zh-CN" sz="2000" dirty="0"/>
              <a:t>JDK 1.0</a:t>
            </a:r>
            <a:r>
              <a:rPr lang="zh-CN" altLang="zh-CN" sz="2000" dirty="0"/>
              <a:t>版本中设计了面向字节的</a:t>
            </a:r>
            <a:r>
              <a:rPr lang="en-US" altLang="zh-CN" sz="2000" dirty="0"/>
              <a:t>I/O</a:t>
            </a:r>
            <a:r>
              <a:rPr lang="zh-CN" altLang="zh-CN" sz="2000" dirty="0"/>
              <a:t>流</a:t>
            </a:r>
            <a:r>
              <a:rPr lang="zh-CN" altLang="en-US" sz="2000" dirty="0"/>
              <a:t>。</a:t>
            </a:r>
            <a:endParaRPr lang="en-US" altLang="zh-CN" sz="2000" dirty="0"/>
          </a:p>
          <a:p>
            <a:pPr lvl="1"/>
            <a:r>
              <a:rPr lang="en-US" altLang="zh-CN" sz="2000" dirty="0"/>
              <a:t>JDK 1.1 </a:t>
            </a:r>
            <a:r>
              <a:rPr lang="zh-CN" altLang="zh-CN" sz="2000" dirty="0"/>
              <a:t>对基本的</a:t>
            </a:r>
            <a:r>
              <a:rPr lang="en-US" altLang="zh-CN" sz="2000" dirty="0"/>
              <a:t>I/O</a:t>
            </a:r>
            <a:r>
              <a:rPr lang="zh-CN" altLang="zh-CN" sz="2000" dirty="0"/>
              <a:t>流类库进行了重大的修改，增加了面向字符的</a:t>
            </a:r>
            <a:r>
              <a:rPr lang="en-US" altLang="zh-CN" sz="2000" dirty="0"/>
              <a:t>I/O</a:t>
            </a:r>
            <a:r>
              <a:rPr lang="zh-CN" altLang="zh-CN" sz="2000" dirty="0"/>
              <a:t>流，这些流对应的类和接口位于</a:t>
            </a:r>
            <a:r>
              <a:rPr lang="en-US" altLang="zh-CN" sz="2000" dirty="0"/>
              <a:t>java.io</a:t>
            </a:r>
            <a:r>
              <a:rPr lang="zh-CN" altLang="zh-CN" sz="2000" dirty="0"/>
              <a:t>包下。</a:t>
            </a:r>
            <a:endParaRPr lang="en-US" altLang="zh-CN" sz="2000" dirty="0"/>
          </a:p>
          <a:p>
            <a:pPr lvl="1"/>
            <a:r>
              <a:rPr lang="zh-CN" altLang="zh-CN" sz="2000" dirty="0"/>
              <a:t>在</a:t>
            </a:r>
            <a:r>
              <a:rPr lang="en-US" altLang="zh-CN" sz="2000" dirty="0"/>
              <a:t>JDK1.4</a:t>
            </a:r>
            <a:r>
              <a:rPr lang="zh-CN" altLang="zh-CN" sz="2000" dirty="0"/>
              <a:t>中添加了</a:t>
            </a:r>
            <a:r>
              <a:rPr lang="en-US" altLang="zh-CN" sz="2000" dirty="0" err="1"/>
              <a:t>nio</a:t>
            </a:r>
            <a:r>
              <a:rPr lang="zh-CN" altLang="zh-CN" sz="2000" dirty="0"/>
              <a:t>类用于改进性能和功能，这些类位于</a:t>
            </a:r>
            <a:r>
              <a:rPr lang="en-US" altLang="zh-CN" sz="2000" dirty="0" err="1"/>
              <a:t>java.nio</a:t>
            </a:r>
            <a:r>
              <a:rPr lang="zh-CN" altLang="zh-CN" sz="2000" dirty="0"/>
              <a:t>包下。</a:t>
            </a:r>
            <a:endParaRPr lang="zh-CN" altLang="zh-CN" sz="2000" dirty="0"/>
          </a:p>
        </p:txBody>
      </p:sp>
      <p:sp>
        <p:nvSpPr>
          <p:cNvPr id="3" name="标题 2"/>
          <p:cNvSpPr>
            <a:spLocks noGrp="1"/>
          </p:cNvSpPr>
          <p:nvPr>
            <p:ph type="title"/>
          </p:nvPr>
        </p:nvSpPr>
        <p:spPr>
          <a:xfrm>
            <a:off x="1204913" y="393565"/>
            <a:ext cx="6482886" cy="381635"/>
          </a:xfrm>
        </p:spPr>
        <p:txBody>
          <a:bodyPr/>
          <a:lstStyle/>
          <a:p>
            <a:r>
              <a:rPr lang="zh-CN" altLang="zh-CN" dirty="0">
                <a:effectLst/>
              </a:rPr>
              <a:t>输入输出流</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505585"/>
            <a:ext cx="8229600" cy="4525645"/>
          </a:xfrm>
        </p:spPr>
        <p:txBody>
          <a:bodyPr/>
          <a:lstStyle/>
          <a:p>
            <a:pPr marL="109855" indent="0">
              <a:buNone/>
            </a:pPr>
            <a:r>
              <a:rPr lang="zh-CN" altLang="zh-CN" dirty="0"/>
              <a:t>【例</a:t>
            </a:r>
            <a:r>
              <a:rPr lang="en-US" altLang="zh-CN" dirty="0"/>
              <a:t>12-5</a:t>
            </a:r>
            <a:r>
              <a:rPr lang="zh-CN" altLang="zh-CN" dirty="0"/>
              <a:t>】将一个</a:t>
            </a:r>
            <a:r>
              <a:rPr lang="en-US" altLang="zh-CN" dirty="0"/>
              <a:t>Student</a:t>
            </a:r>
            <a:r>
              <a:rPr lang="zh-CN" altLang="zh-CN" dirty="0"/>
              <a:t>对象持久化到文件，并从文件读出、打印。</a:t>
            </a:r>
            <a:endParaRPr lang="zh-CN" altLang="zh-CN" dirty="0"/>
          </a:p>
          <a:p>
            <a:endParaRPr lang="zh-CN" altLang="en-US" dirty="0"/>
          </a:p>
        </p:txBody>
      </p:sp>
      <p:sp>
        <p:nvSpPr>
          <p:cNvPr id="6" name="标题 2"/>
          <p:cNvSpPr>
            <a:spLocks noGrp="1"/>
          </p:cNvSpPr>
          <p:nvPr>
            <p:ph type="title"/>
          </p:nvPr>
        </p:nvSpPr>
        <p:spPr/>
        <p:txBody>
          <a:bodyPr>
            <a:noAutofit/>
          </a:bodyPr>
          <a:lstStyle/>
          <a:p>
            <a:r>
              <a:rPr lang="en-US" altLang="zh-CN" dirty="0">
                <a:effectLst/>
              </a:rPr>
              <a:t>12.2.5 </a:t>
            </a:r>
            <a:r>
              <a:rPr lang="zh-CN" altLang="zh-CN" dirty="0">
                <a:effectLst/>
              </a:rPr>
              <a:t>对象流</a:t>
            </a:r>
            <a:r>
              <a:rPr lang="zh-CN" altLang="en-US" dirty="0">
                <a:effectLst/>
              </a:rPr>
              <a:t>与</a:t>
            </a:r>
            <a:r>
              <a:rPr lang="zh-CN" altLang="zh-CN" dirty="0">
                <a:effectLst/>
              </a:rPr>
              <a:t>序列化接口</a:t>
            </a:r>
            <a:r>
              <a:rPr lang="en-US" altLang="zh-CN" dirty="0">
                <a:effectLst/>
              </a:rPr>
              <a:t>Serializable</a:t>
            </a:r>
            <a:endParaRPr lang="zh-CN" altLang="en-US" dirty="0"/>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24205" y="1335405"/>
            <a:ext cx="8229600" cy="4525645"/>
          </a:xfrm>
        </p:spPr>
        <p:txBody>
          <a:bodyPr>
            <a:normAutofit/>
          </a:bodyPr>
          <a:lstStyle/>
          <a:p>
            <a:r>
              <a:rPr lang="zh-CN" altLang="zh-CN" dirty="0"/>
              <a:t>流的来源或目的地不一定是文件，也可以是内存中的一段空间。</a:t>
            </a:r>
            <a:endParaRPr lang="zh-CN" altLang="zh-CN" dirty="0"/>
          </a:p>
          <a:p>
            <a:pPr lvl="1"/>
            <a:r>
              <a:rPr lang="zh-CN" altLang="zh-CN" dirty="0"/>
              <a:t>内存虚拟文件就是把内存中的数据缓存区虚拟成一个文件，原来应该写入到磁盘文件的内容，可以写入内存中；原来应该从磁盘文件中读取的内容，也可以从内存中读取。这样可以大大提高应用程序的性能和效率。</a:t>
            </a:r>
            <a:endParaRPr lang="zh-CN" altLang="zh-CN" dirty="0"/>
          </a:p>
          <a:p>
            <a:endParaRPr lang="en-US" altLang="zh-CN" dirty="0"/>
          </a:p>
          <a:p>
            <a:r>
              <a:rPr lang="zh-CN" altLang="zh-CN" dirty="0"/>
              <a:t>在</a:t>
            </a:r>
            <a:r>
              <a:rPr lang="en-US" altLang="zh-CN" dirty="0"/>
              <a:t>Java</a:t>
            </a:r>
            <a:r>
              <a:rPr lang="zh-CN" altLang="zh-CN" dirty="0"/>
              <a:t>中定义了</a:t>
            </a:r>
            <a:r>
              <a:rPr lang="en-US" altLang="zh-CN" dirty="0"/>
              <a:t>ByteArrayInputStream</a:t>
            </a:r>
            <a:r>
              <a:rPr lang="zh-CN" altLang="zh-CN" dirty="0"/>
              <a:t>和</a:t>
            </a:r>
            <a:r>
              <a:rPr lang="en-US" altLang="zh-CN" dirty="0"/>
              <a:t>ByteArrayOutputStream</a:t>
            </a:r>
            <a:r>
              <a:rPr lang="zh-CN" altLang="zh-CN" dirty="0"/>
              <a:t>，用于以</a:t>
            </a:r>
            <a:r>
              <a:rPr lang="en-US" altLang="zh-CN" dirty="0"/>
              <a:t>I/O</a:t>
            </a:r>
            <a:r>
              <a:rPr lang="zh-CN" altLang="zh-CN" dirty="0"/>
              <a:t>流的方式来完成对字节数组内容的读写，来支持类似内存虚拟文件的功能。</a:t>
            </a:r>
            <a:endParaRPr lang="en-US" altLang="zh-CN" dirty="0"/>
          </a:p>
          <a:p>
            <a:r>
              <a:rPr lang="en-US" altLang="zh-CN" dirty="0"/>
              <a:t>ByteArrayInputStream</a:t>
            </a:r>
            <a:r>
              <a:rPr lang="zh-CN" altLang="zh-CN" dirty="0"/>
              <a:t>和</a:t>
            </a:r>
            <a:r>
              <a:rPr lang="en-US" altLang="zh-CN" dirty="0"/>
              <a:t>ByteArrayOutputStream</a:t>
            </a:r>
            <a:r>
              <a:rPr lang="zh-CN" altLang="zh-CN" dirty="0"/>
              <a:t>作为与内存这个物理存储打交道的节点流，它们可以被处理流所包装，从而用更丰富的操作使用字节数组流中的字节数据。</a:t>
            </a:r>
            <a:endParaRPr lang="zh-CN" altLang="zh-CN" dirty="0"/>
          </a:p>
          <a:p>
            <a:endParaRPr lang="zh-CN" altLang="en-US" dirty="0"/>
          </a:p>
        </p:txBody>
      </p:sp>
      <p:sp>
        <p:nvSpPr>
          <p:cNvPr id="3" name="标题 2"/>
          <p:cNvSpPr>
            <a:spLocks noGrp="1"/>
          </p:cNvSpPr>
          <p:nvPr>
            <p:ph type="title"/>
          </p:nvPr>
        </p:nvSpPr>
        <p:spPr/>
        <p:txBody>
          <a:bodyPr>
            <a:noAutofit/>
          </a:bodyPr>
          <a:lstStyle/>
          <a:p>
            <a:pPr algn="l"/>
            <a:r>
              <a:rPr lang="en-US" altLang="zh-CN" dirty="0">
                <a:effectLst/>
              </a:rPr>
              <a:t>12.2.6  </a:t>
            </a:r>
            <a:r>
              <a:rPr lang="zh-CN" altLang="zh-CN" dirty="0">
                <a:effectLst/>
              </a:rPr>
              <a:t>字节数组流</a:t>
            </a:r>
            <a:r>
              <a:rPr lang="en-US" altLang="zh-CN" dirty="0">
                <a:effectLst/>
              </a:rPr>
              <a:t>ByteArrayInputStream</a:t>
            </a:r>
            <a:r>
              <a:rPr lang="zh-CN" altLang="zh-CN" dirty="0">
                <a:effectLst/>
              </a:rPr>
              <a:t>和</a:t>
            </a:r>
            <a:r>
              <a:rPr lang="en-US" altLang="zh-CN" dirty="0">
                <a:effectLst/>
              </a:rPr>
              <a:t>ByteArrayOutputStream</a:t>
            </a:r>
            <a:endParaRPr lang="zh-CN" altLang="en-US" dirty="0"/>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40815"/>
            <a:ext cx="8229600" cy="4525645"/>
          </a:xfrm>
        </p:spPr>
        <p:txBody>
          <a:bodyPr>
            <a:normAutofit/>
          </a:bodyPr>
          <a:lstStyle/>
          <a:p>
            <a:r>
              <a:rPr lang="zh-CN" altLang="zh-CN" dirty="0"/>
              <a:t>构造方法：</a:t>
            </a:r>
            <a:endParaRPr lang="zh-CN" altLang="zh-CN" dirty="0"/>
          </a:p>
          <a:p>
            <a:pPr lvl="1"/>
            <a:r>
              <a:rPr lang="en-US" altLang="zh-CN" dirty="0"/>
              <a:t>ByteArrayInputStream(byte[] </a:t>
            </a:r>
            <a:r>
              <a:rPr lang="en-US" altLang="zh-CN" dirty="0" err="1"/>
              <a:t>buf</a:t>
            </a:r>
            <a:r>
              <a:rPr lang="en-US" altLang="zh-CN" dirty="0"/>
              <a:t>)</a:t>
            </a:r>
            <a:r>
              <a:rPr lang="zh-CN" altLang="zh-CN" dirty="0"/>
              <a:t>：使用</a:t>
            </a:r>
            <a:r>
              <a:rPr lang="en-US" altLang="zh-CN" dirty="0" err="1"/>
              <a:t>buf</a:t>
            </a:r>
            <a:r>
              <a:rPr lang="zh-CN" altLang="zh-CN" dirty="0"/>
              <a:t>作为其缓冲区数组创建一个</a:t>
            </a:r>
            <a:r>
              <a:rPr lang="en-US" altLang="zh-CN" dirty="0"/>
              <a:t> ByteArrayInputStream</a:t>
            </a:r>
            <a:r>
              <a:rPr lang="zh-CN" altLang="zh-CN" dirty="0"/>
              <a:t>对象。</a:t>
            </a:r>
            <a:endParaRPr lang="zh-CN" altLang="zh-CN" dirty="0"/>
          </a:p>
          <a:p>
            <a:pPr lvl="1"/>
            <a:r>
              <a:rPr lang="en-US" altLang="zh-CN" dirty="0"/>
              <a:t>ByteArrayInputStream(byte[] </a:t>
            </a:r>
            <a:r>
              <a:rPr lang="en-US" altLang="zh-CN" dirty="0" err="1"/>
              <a:t>buf</a:t>
            </a:r>
            <a:r>
              <a:rPr lang="en-US" altLang="zh-CN" dirty="0"/>
              <a:t>, </a:t>
            </a:r>
            <a:r>
              <a:rPr lang="en-US" altLang="zh-CN" dirty="0" err="1"/>
              <a:t>int</a:t>
            </a:r>
            <a:r>
              <a:rPr lang="en-US" altLang="zh-CN" dirty="0"/>
              <a:t> offset, </a:t>
            </a:r>
            <a:r>
              <a:rPr lang="en-US" altLang="zh-CN" dirty="0" err="1"/>
              <a:t>int</a:t>
            </a:r>
            <a:r>
              <a:rPr lang="en-US" altLang="zh-CN" dirty="0"/>
              <a:t> length)</a:t>
            </a:r>
            <a:r>
              <a:rPr lang="zh-CN" altLang="zh-CN" dirty="0"/>
              <a:t>：使用</a:t>
            </a:r>
            <a:r>
              <a:rPr lang="en-US" altLang="zh-CN" dirty="0" err="1"/>
              <a:t>buf</a:t>
            </a:r>
            <a:r>
              <a:rPr lang="zh-CN" altLang="zh-CN" dirty="0"/>
              <a:t>数组从</a:t>
            </a:r>
            <a:r>
              <a:rPr lang="en-US" altLang="zh-CN" dirty="0"/>
              <a:t>offset</a:t>
            </a:r>
            <a:r>
              <a:rPr lang="zh-CN" altLang="zh-CN" dirty="0"/>
              <a:t>位置开始的</a:t>
            </a:r>
            <a:r>
              <a:rPr lang="en-US" altLang="zh-CN" dirty="0"/>
              <a:t>length</a:t>
            </a:r>
            <a:r>
              <a:rPr lang="zh-CN" altLang="zh-CN" dirty="0"/>
              <a:t>长度空间作为缓冲区创建</a:t>
            </a:r>
            <a:r>
              <a:rPr lang="en-US" altLang="zh-CN" dirty="0"/>
              <a:t> ByteArrayInputStream</a:t>
            </a:r>
            <a:r>
              <a:rPr lang="zh-CN" altLang="zh-CN" dirty="0"/>
              <a:t>。</a:t>
            </a:r>
            <a:endParaRPr lang="zh-CN" altLang="zh-CN" dirty="0"/>
          </a:p>
          <a:p>
            <a:pPr lvl="1"/>
            <a:r>
              <a:rPr lang="en-US" altLang="zh-CN" dirty="0"/>
              <a:t>ByteArrayOutputStream()</a:t>
            </a:r>
            <a:r>
              <a:rPr lang="zh-CN" altLang="zh-CN" dirty="0"/>
              <a:t>：创建一个新的字节数组输出流。</a:t>
            </a:r>
            <a:endParaRPr lang="zh-CN" altLang="zh-CN" dirty="0"/>
          </a:p>
          <a:p>
            <a:pPr lvl="1"/>
            <a:r>
              <a:rPr lang="en-US" altLang="zh-CN" dirty="0"/>
              <a:t>ByteArrayOutputStream(</a:t>
            </a:r>
            <a:r>
              <a:rPr lang="en-US" altLang="zh-CN" dirty="0" err="1"/>
              <a:t>int</a:t>
            </a:r>
            <a:r>
              <a:rPr lang="en-US" altLang="zh-CN" dirty="0"/>
              <a:t> size)</a:t>
            </a:r>
            <a:r>
              <a:rPr lang="zh-CN" altLang="zh-CN" dirty="0"/>
              <a:t>：创建一个新的字节数组输出流，它具有指定大小的缓冲区容量。</a:t>
            </a:r>
            <a:endParaRPr lang="zh-CN" altLang="zh-CN" dirty="0"/>
          </a:p>
          <a:p>
            <a:endParaRPr lang="zh-CN" altLang="en-US" dirty="0"/>
          </a:p>
        </p:txBody>
      </p:sp>
      <p:sp>
        <p:nvSpPr>
          <p:cNvPr id="3" name="标题 2"/>
          <p:cNvSpPr>
            <a:spLocks noGrp="1"/>
          </p:cNvSpPr>
          <p:nvPr>
            <p:ph type="title"/>
          </p:nvPr>
        </p:nvSpPr>
        <p:spPr/>
        <p:txBody>
          <a:bodyPr>
            <a:noAutofit/>
          </a:bodyPr>
          <a:lstStyle/>
          <a:p>
            <a:pPr algn="l"/>
            <a:r>
              <a:rPr lang="en-US" altLang="zh-CN" dirty="0">
                <a:effectLst/>
              </a:rPr>
              <a:t>12.2.6  </a:t>
            </a:r>
            <a:r>
              <a:rPr lang="zh-CN" altLang="zh-CN" dirty="0">
                <a:effectLst/>
              </a:rPr>
              <a:t>字节数组流</a:t>
            </a:r>
            <a:r>
              <a:rPr lang="en-US" altLang="zh-CN" dirty="0">
                <a:effectLst/>
              </a:rPr>
              <a:t>ByteArrayInputStream</a:t>
            </a:r>
            <a:r>
              <a:rPr lang="zh-CN" altLang="zh-CN" dirty="0">
                <a:effectLst/>
              </a:rPr>
              <a:t>和</a:t>
            </a:r>
            <a:r>
              <a:rPr lang="en-US" altLang="zh-CN" dirty="0">
                <a:effectLst/>
              </a:rPr>
              <a:t>ByteArrayOutputStream</a:t>
            </a:r>
            <a:endParaRPr lang="zh-CN" altLang="en-US" dirty="0"/>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835"/>
            <a:ext cx="8229600" cy="4525645"/>
          </a:xfrm>
        </p:spPr>
        <p:txBody>
          <a:bodyPr>
            <a:normAutofit/>
          </a:bodyPr>
          <a:lstStyle/>
          <a:p>
            <a:pPr marL="109855" indent="0">
              <a:buNone/>
            </a:pPr>
            <a:r>
              <a:rPr lang="zh-CN" altLang="zh-CN" dirty="0"/>
              <a:t>【例</a:t>
            </a:r>
            <a:r>
              <a:rPr lang="en-US" altLang="zh-CN" dirty="0"/>
              <a:t>12-6</a:t>
            </a:r>
            <a:r>
              <a:rPr lang="zh-CN" altLang="zh-CN" dirty="0"/>
              <a:t>】实现对象的深复制。</a:t>
            </a:r>
            <a:endParaRPr lang="en-US" altLang="zh-CN" dirty="0"/>
          </a:p>
          <a:p>
            <a:pPr marL="109855" indent="0">
              <a:buNone/>
            </a:pPr>
            <a:endParaRPr lang="en-US" altLang="zh-CN" dirty="0"/>
          </a:p>
          <a:p>
            <a:pPr lvl="1"/>
            <a:r>
              <a:rPr lang="zh-CN" altLang="zh-CN" dirty="0"/>
              <a:t>深复制</a:t>
            </a:r>
            <a:r>
              <a:rPr lang="zh-CN" altLang="en-US" dirty="0"/>
              <a:t>的</a:t>
            </a:r>
            <a:r>
              <a:rPr lang="zh-CN" altLang="zh-CN" dirty="0"/>
              <a:t>前提</a:t>
            </a:r>
            <a:r>
              <a:rPr lang="zh-CN" altLang="en-US" dirty="0"/>
              <a:t>：</a:t>
            </a:r>
            <a:r>
              <a:rPr lang="zh-CN" altLang="zh-CN" dirty="0"/>
              <a:t>对象以及对象内部所有引用到的对象都是可序列化的，即都实现了</a:t>
            </a:r>
            <a:r>
              <a:rPr lang="en-US" altLang="zh-CN" dirty="0"/>
              <a:t>Serializable</a:t>
            </a:r>
            <a:r>
              <a:rPr lang="zh-CN" altLang="zh-CN" dirty="0"/>
              <a:t>接口。</a:t>
            </a:r>
            <a:endParaRPr lang="zh-CN" altLang="zh-CN" dirty="0"/>
          </a:p>
          <a:p>
            <a:pPr lvl="1"/>
            <a:endParaRPr lang="en-US" altLang="zh-CN" dirty="0"/>
          </a:p>
          <a:p>
            <a:pPr lvl="1"/>
            <a:r>
              <a:rPr lang="zh-CN" altLang="zh-CN" dirty="0"/>
              <a:t>将对象持久化到文件中再读出可以获得原对象的一个拷贝，所以利用这个方法可以深复制对象。</a:t>
            </a:r>
            <a:endParaRPr lang="zh-CN" altLang="zh-CN" dirty="0"/>
          </a:p>
          <a:p>
            <a:pPr lvl="1"/>
            <a:endParaRPr lang="zh-CN" altLang="en-US" dirty="0"/>
          </a:p>
        </p:txBody>
      </p:sp>
      <p:sp>
        <p:nvSpPr>
          <p:cNvPr id="3" name="标题 2"/>
          <p:cNvSpPr>
            <a:spLocks noGrp="1"/>
          </p:cNvSpPr>
          <p:nvPr>
            <p:ph type="title"/>
          </p:nvPr>
        </p:nvSpPr>
        <p:spPr/>
        <p:txBody>
          <a:bodyPr>
            <a:noAutofit/>
          </a:bodyPr>
          <a:lstStyle/>
          <a:p>
            <a:pPr algn="l"/>
            <a:r>
              <a:rPr lang="en-US" altLang="zh-CN" dirty="0">
                <a:effectLst/>
              </a:rPr>
              <a:t>12.2.6  </a:t>
            </a:r>
            <a:r>
              <a:rPr lang="zh-CN" altLang="zh-CN" dirty="0">
                <a:effectLst/>
              </a:rPr>
              <a:t>字节数组流</a:t>
            </a:r>
            <a:r>
              <a:rPr lang="en-US" altLang="zh-CN" dirty="0">
                <a:effectLst/>
              </a:rPr>
              <a:t>ByteArrayInputStream</a:t>
            </a:r>
            <a:r>
              <a:rPr lang="zh-CN" altLang="zh-CN" dirty="0">
                <a:effectLst/>
              </a:rPr>
              <a:t>和</a:t>
            </a:r>
            <a:r>
              <a:rPr lang="en-US" altLang="zh-CN" dirty="0">
                <a:effectLst/>
              </a:rPr>
              <a:t>ByteArrayOutputStream</a:t>
            </a:r>
            <a:endParaRPr lang="zh-CN" altLang="en-US" dirty="0"/>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05765" y="1416685"/>
            <a:ext cx="8229600" cy="4525645"/>
          </a:xfrm>
        </p:spPr>
        <p:txBody>
          <a:bodyPr>
            <a:normAutofit/>
          </a:bodyPr>
          <a:lstStyle/>
          <a:p>
            <a:r>
              <a:rPr lang="en-US" altLang="zh-CN" sz="2400" dirty="0" err="1"/>
              <a:t>InputStream</a:t>
            </a:r>
            <a:r>
              <a:rPr lang="zh-CN" altLang="zh-CN" sz="2400" dirty="0"/>
              <a:t>和</a:t>
            </a:r>
            <a:r>
              <a:rPr lang="en-US" altLang="zh-CN" sz="2400" dirty="0" err="1"/>
              <a:t>OutputStream</a:t>
            </a:r>
            <a:r>
              <a:rPr lang="zh-CN" altLang="zh-CN" sz="2400" dirty="0"/>
              <a:t>系列处理的是字节流，存取数据流时以字节为单位，但它们在读写文本字符、字符串时就不太方便。另外，字节流只支持</a:t>
            </a:r>
            <a:r>
              <a:rPr lang="en-US" altLang="zh-CN" sz="2400" dirty="0"/>
              <a:t>ISO-8859-1</a:t>
            </a:r>
            <a:r>
              <a:rPr lang="zh-CN" altLang="zh-CN" sz="2400" dirty="0"/>
              <a:t>编码，而</a:t>
            </a:r>
            <a:r>
              <a:rPr lang="en-US" altLang="zh-CN" sz="2400" dirty="0"/>
              <a:t>Java</a:t>
            </a:r>
            <a:r>
              <a:rPr lang="zh-CN" altLang="zh-CN" sz="2400" dirty="0"/>
              <a:t>本身使用</a:t>
            </a:r>
            <a:r>
              <a:rPr lang="en-US" altLang="zh-CN" sz="2400" dirty="0"/>
              <a:t>Unicode</a:t>
            </a:r>
            <a:r>
              <a:rPr lang="zh-CN" altLang="zh-CN" sz="2400" dirty="0"/>
              <a:t>编码，各个平台、系统中的字符还会使用其他编码方式。</a:t>
            </a:r>
            <a:endParaRPr lang="en-US" altLang="zh-CN" sz="2400" dirty="0"/>
          </a:p>
          <a:p>
            <a:endParaRPr lang="zh-CN" altLang="zh-CN" sz="2400" dirty="0"/>
          </a:p>
          <a:p>
            <a:r>
              <a:rPr lang="zh-CN" altLang="zh-CN" sz="2400" dirty="0"/>
              <a:t>为了便于读写字符型数据，让</a:t>
            </a:r>
            <a:r>
              <a:rPr lang="en-US" altLang="zh-CN" sz="2400" dirty="0"/>
              <a:t>Java</a:t>
            </a:r>
            <a:r>
              <a:rPr lang="zh-CN" altLang="zh-CN" sz="2400" dirty="0"/>
              <a:t>的</a:t>
            </a:r>
            <a:r>
              <a:rPr lang="en-US" altLang="zh-CN" sz="2400" dirty="0"/>
              <a:t>I/O</a:t>
            </a:r>
            <a:r>
              <a:rPr lang="zh-CN" altLang="zh-CN" sz="2400" dirty="0"/>
              <a:t>流都支持</a:t>
            </a:r>
            <a:r>
              <a:rPr lang="en-US" altLang="zh-CN" sz="2400" dirty="0"/>
              <a:t>Unicode</a:t>
            </a:r>
            <a:r>
              <a:rPr lang="zh-CN" altLang="zh-CN" sz="2400" dirty="0"/>
              <a:t>编码，并允许使用其他字符编码方案，</a:t>
            </a:r>
            <a:r>
              <a:rPr lang="en-US" altLang="zh-CN" sz="2400" dirty="0"/>
              <a:t>Java 1.1</a:t>
            </a:r>
            <a:r>
              <a:rPr lang="zh-CN" altLang="zh-CN" sz="2400" dirty="0"/>
              <a:t>的类库中增加了</a:t>
            </a:r>
            <a:r>
              <a:rPr lang="en-US" altLang="zh-CN" sz="2400" dirty="0"/>
              <a:t>Reader</a:t>
            </a:r>
            <a:r>
              <a:rPr lang="zh-CN" altLang="zh-CN" sz="2400" dirty="0"/>
              <a:t>和</a:t>
            </a:r>
            <a:r>
              <a:rPr lang="en-US" altLang="zh-CN" sz="2400" dirty="0"/>
              <a:t>Writer</a:t>
            </a:r>
            <a:r>
              <a:rPr lang="zh-CN" altLang="zh-CN" sz="2400" dirty="0"/>
              <a:t>继承层次结构，分别表示字符输入流和字符输出流。</a:t>
            </a:r>
            <a:endParaRPr lang="zh-CN" altLang="en-US" sz="2400" dirty="0"/>
          </a:p>
        </p:txBody>
      </p:sp>
      <p:sp>
        <p:nvSpPr>
          <p:cNvPr id="3" name="标题 2"/>
          <p:cNvSpPr>
            <a:spLocks noGrp="1"/>
          </p:cNvSpPr>
          <p:nvPr>
            <p:ph type="title"/>
          </p:nvPr>
        </p:nvSpPr>
        <p:spPr/>
        <p:txBody>
          <a:bodyPr>
            <a:noAutofit/>
          </a:bodyPr>
          <a:lstStyle/>
          <a:p>
            <a:r>
              <a:rPr lang="en-US" altLang="zh-CN" dirty="0">
                <a:effectLst/>
              </a:rPr>
              <a:t>12.3  </a:t>
            </a:r>
            <a:r>
              <a:rPr lang="zh-CN" altLang="zh-CN" dirty="0">
                <a:effectLst/>
              </a:rPr>
              <a:t>字符流</a:t>
            </a:r>
            <a:endParaRPr lang="zh-CN" altLang="en-US" dirty="0"/>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12.3.1  </a:t>
            </a:r>
            <a:r>
              <a:rPr lang="zh-CN" altLang="zh-CN" dirty="0">
                <a:effectLst/>
              </a:rPr>
              <a:t>抽象类</a:t>
            </a:r>
            <a:r>
              <a:rPr lang="en-US" altLang="zh-CN" dirty="0">
                <a:effectLst/>
              </a:rPr>
              <a:t>Reader</a:t>
            </a:r>
            <a:r>
              <a:rPr lang="zh-CN" altLang="zh-CN" dirty="0">
                <a:effectLst/>
              </a:rPr>
              <a:t>和</a:t>
            </a:r>
            <a:r>
              <a:rPr lang="en-US" altLang="zh-CN" dirty="0">
                <a:effectLst/>
              </a:rPr>
              <a:t>Writer</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1739558" y="1232307"/>
            <a:ext cx="5832648" cy="4752528"/>
          </a:xfrm>
          <a:prstGeom prst="rect">
            <a:avLst/>
          </a:prstGeom>
          <a:noFill/>
          <a:ln>
            <a:noFill/>
          </a:ln>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9710"/>
            <a:ext cx="8229600" cy="4525645"/>
          </a:xfrm>
        </p:spPr>
        <p:txBody>
          <a:bodyPr>
            <a:normAutofit lnSpcReduction="10000"/>
          </a:bodyPr>
          <a:lstStyle/>
          <a:p>
            <a:r>
              <a:rPr lang="en-US" altLang="zh-CN" dirty="0"/>
              <a:t>Reader</a:t>
            </a:r>
            <a:r>
              <a:rPr lang="zh-CN" altLang="zh-CN" dirty="0"/>
              <a:t>类中</a:t>
            </a:r>
            <a:r>
              <a:rPr lang="en-US" altLang="zh-CN" dirty="0"/>
              <a:t>3</a:t>
            </a:r>
            <a:r>
              <a:rPr lang="zh-CN" altLang="zh-CN" dirty="0"/>
              <a:t>个基本的读取数据的方法：</a:t>
            </a:r>
            <a:endParaRPr lang="zh-CN" altLang="zh-CN" dirty="0"/>
          </a:p>
          <a:p>
            <a:pPr lvl="1"/>
            <a:r>
              <a:rPr lang="en-US" altLang="zh-CN" dirty="0" err="1"/>
              <a:t>int</a:t>
            </a:r>
            <a:r>
              <a:rPr lang="en-US" altLang="zh-CN" dirty="0"/>
              <a:t> read()</a:t>
            </a:r>
            <a:r>
              <a:rPr lang="zh-CN" altLang="zh-CN" dirty="0"/>
              <a:t>：从输入流中读取单个字符。因为</a:t>
            </a:r>
            <a:r>
              <a:rPr lang="en-US" altLang="zh-CN" dirty="0"/>
              <a:t>Java</a:t>
            </a:r>
            <a:r>
              <a:rPr lang="zh-CN" altLang="zh-CN" dirty="0"/>
              <a:t>采用</a:t>
            </a:r>
            <a:r>
              <a:rPr lang="en-US" altLang="zh-CN" dirty="0"/>
              <a:t>Unicode</a:t>
            </a:r>
            <a:r>
              <a:rPr lang="zh-CN" altLang="zh-CN" dirty="0"/>
              <a:t>编码，每个字符分配</a:t>
            </a:r>
            <a:r>
              <a:rPr lang="en-US" altLang="zh-CN" dirty="0"/>
              <a:t>2</a:t>
            </a:r>
            <a:r>
              <a:rPr lang="zh-CN" altLang="zh-CN" dirty="0"/>
              <a:t>个字节的存储空间，所以</a:t>
            </a:r>
            <a:r>
              <a:rPr lang="en-US" altLang="zh-CN" dirty="0"/>
              <a:t>read()</a:t>
            </a:r>
            <a:r>
              <a:rPr lang="zh-CN" altLang="zh-CN" dirty="0"/>
              <a:t>方法将读取</a:t>
            </a:r>
            <a:r>
              <a:rPr lang="en-US" altLang="zh-CN" dirty="0"/>
              <a:t>2</a:t>
            </a:r>
            <a:r>
              <a:rPr lang="zh-CN" altLang="zh-CN" dirty="0"/>
              <a:t>个字节，返回所读取的字符数据的</a:t>
            </a:r>
            <a:r>
              <a:rPr lang="en-US" altLang="zh-CN" dirty="0"/>
              <a:t>Unicode</a:t>
            </a:r>
            <a:r>
              <a:rPr lang="zh-CN" altLang="zh-CN" dirty="0"/>
              <a:t>编码。</a:t>
            </a:r>
            <a:endParaRPr lang="zh-CN" altLang="zh-CN" dirty="0"/>
          </a:p>
          <a:p>
            <a:pPr lvl="1"/>
            <a:r>
              <a:rPr lang="en-US" altLang="zh-CN" dirty="0" err="1"/>
              <a:t>int</a:t>
            </a:r>
            <a:r>
              <a:rPr lang="en-US" altLang="zh-CN" dirty="0"/>
              <a:t> read(char[] </a:t>
            </a:r>
            <a:r>
              <a:rPr lang="en-US" altLang="zh-CN" dirty="0" err="1"/>
              <a:t>cbuf</a:t>
            </a:r>
            <a:r>
              <a:rPr lang="en-US" altLang="zh-CN" dirty="0"/>
              <a:t>)</a:t>
            </a:r>
            <a:r>
              <a:rPr lang="zh-CN" altLang="zh-CN" dirty="0"/>
              <a:t>：从输入流中最多读取</a:t>
            </a:r>
            <a:r>
              <a:rPr lang="en-US" altLang="zh-CN" dirty="0" err="1"/>
              <a:t>cbuf.length</a:t>
            </a:r>
            <a:r>
              <a:rPr lang="zh-CN" altLang="zh-CN" dirty="0"/>
              <a:t>个字符的数据，并将其存储在字符数组</a:t>
            </a:r>
            <a:r>
              <a:rPr lang="en-US" altLang="zh-CN" dirty="0" err="1"/>
              <a:t>cbuf</a:t>
            </a:r>
            <a:r>
              <a:rPr lang="zh-CN" altLang="zh-CN" dirty="0"/>
              <a:t>中，返回实际读取的字符数。</a:t>
            </a:r>
            <a:endParaRPr lang="zh-CN" altLang="zh-CN" dirty="0"/>
          </a:p>
          <a:p>
            <a:pPr lvl="1"/>
            <a:r>
              <a:rPr lang="en-US" altLang="zh-CN" dirty="0" err="1"/>
              <a:t>int</a:t>
            </a:r>
            <a:r>
              <a:rPr lang="en-US" altLang="zh-CN" dirty="0"/>
              <a:t> read(char[] </a:t>
            </a:r>
            <a:r>
              <a:rPr lang="en-US" altLang="zh-CN" dirty="0" err="1"/>
              <a:t>cbuf</a:t>
            </a:r>
            <a:r>
              <a:rPr lang="en-US" altLang="zh-CN" dirty="0"/>
              <a:t>, </a:t>
            </a:r>
            <a:r>
              <a:rPr lang="en-US" altLang="zh-CN" dirty="0" err="1"/>
              <a:t>int</a:t>
            </a:r>
            <a:r>
              <a:rPr lang="en-US" altLang="zh-CN" dirty="0"/>
              <a:t> off, </a:t>
            </a:r>
            <a:r>
              <a:rPr lang="en-US" altLang="zh-CN" dirty="0" err="1"/>
              <a:t>int</a:t>
            </a:r>
            <a:r>
              <a:rPr lang="en-US" altLang="zh-CN" dirty="0"/>
              <a:t> </a:t>
            </a:r>
            <a:r>
              <a:rPr lang="en-US" altLang="zh-CN" dirty="0" err="1"/>
              <a:t>len</a:t>
            </a:r>
            <a:r>
              <a:rPr lang="en-US" altLang="zh-CN" dirty="0"/>
              <a:t>)</a:t>
            </a:r>
            <a:r>
              <a:rPr lang="zh-CN" altLang="zh-CN" dirty="0"/>
              <a:t>：从输入流中最多读取</a:t>
            </a:r>
            <a:r>
              <a:rPr lang="en-US" altLang="zh-CN" dirty="0" err="1"/>
              <a:t>len</a:t>
            </a:r>
            <a:r>
              <a:rPr lang="zh-CN" altLang="zh-CN" dirty="0"/>
              <a:t>个字符的数据，并将其存储在字符数组</a:t>
            </a:r>
            <a:r>
              <a:rPr lang="en-US" altLang="zh-CN" dirty="0" err="1"/>
              <a:t>cbuf</a:t>
            </a:r>
            <a:r>
              <a:rPr lang="zh-CN" altLang="zh-CN" dirty="0"/>
              <a:t>中，从数组的</a:t>
            </a:r>
            <a:r>
              <a:rPr lang="en-US" altLang="zh-CN" dirty="0"/>
              <a:t>off</a:t>
            </a:r>
            <a:r>
              <a:rPr lang="zh-CN" altLang="zh-CN" dirty="0"/>
              <a:t>位置开始存储。</a:t>
            </a:r>
            <a:endParaRPr lang="zh-CN" altLang="zh-CN" dirty="0"/>
          </a:p>
          <a:p>
            <a:pPr lvl="1"/>
            <a:r>
              <a:rPr lang="zh-CN" altLang="zh-CN" dirty="0"/>
              <a:t>所有</a:t>
            </a:r>
            <a:r>
              <a:rPr lang="en-US" altLang="zh-CN" dirty="0"/>
              <a:t>read()</a:t>
            </a:r>
            <a:r>
              <a:rPr lang="zh-CN" altLang="zh-CN" dirty="0"/>
              <a:t>方法在读取流数据时，如果已到达流的末尾，则返回</a:t>
            </a:r>
            <a:r>
              <a:rPr lang="en-US" altLang="zh-CN" dirty="0"/>
              <a:t>-1</a:t>
            </a:r>
            <a:r>
              <a:rPr lang="zh-CN" altLang="zh-CN" dirty="0"/>
              <a:t>。</a:t>
            </a:r>
            <a:endParaRPr lang="zh-CN" altLang="zh-CN" dirty="0"/>
          </a:p>
        </p:txBody>
      </p:sp>
      <p:sp>
        <p:nvSpPr>
          <p:cNvPr id="3" name="标题 2"/>
          <p:cNvSpPr>
            <a:spLocks noGrp="1"/>
          </p:cNvSpPr>
          <p:nvPr>
            <p:ph type="title"/>
          </p:nvPr>
        </p:nvSpPr>
        <p:spPr/>
        <p:txBody>
          <a:bodyPr>
            <a:noAutofit/>
          </a:bodyPr>
          <a:lstStyle/>
          <a:p>
            <a:r>
              <a:rPr lang="en-US" altLang="zh-CN" dirty="0">
                <a:effectLst/>
              </a:rPr>
              <a:t>12.3.1  </a:t>
            </a:r>
            <a:r>
              <a:rPr lang="zh-CN" altLang="zh-CN" dirty="0">
                <a:effectLst/>
              </a:rPr>
              <a:t>抽象类</a:t>
            </a:r>
            <a:r>
              <a:rPr lang="en-US" altLang="zh-CN" dirty="0">
                <a:effectLst/>
              </a:rPr>
              <a:t>Reader</a:t>
            </a:r>
            <a:r>
              <a:rPr lang="zh-CN" altLang="zh-CN" dirty="0">
                <a:effectLst/>
              </a:rPr>
              <a:t>和</a:t>
            </a:r>
            <a:r>
              <a:rPr lang="en-US" altLang="zh-CN" dirty="0">
                <a:effectLst/>
              </a:rPr>
              <a:t>Writer</a:t>
            </a:r>
            <a:endParaRPr lang="zh-CN" altLang="en-US" dirty="0"/>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64945"/>
            <a:ext cx="8229600" cy="4525645"/>
          </a:xfrm>
        </p:spPr>
        <p:txBody>
          <a:bodyPr>
            <a:normAutofit lnSpcReduction="10000"/>
          </a:bodyPr>
          <a:lstStyle/>
          <a:p>
            <a:r>
              <a:rPr lang="en-US" altLang="zh-CN" dirty="0"/>
              <a:t>Writer</a:t>
            </a:r>
            <a:r>
              <a:rPr lang="zh-CN" altLang="zh-CN" dirty="0"/>
              <a:t>类中定义的向输出流写出数据的方法既包括写出字符、字符数组的，同时也包括写出字符串的，如下：</a:t>
            </a:r>
            <a:endParaRPr lang="zh-CN" altLang="zh-CN" dirty="0"/>
          </a:p>
          <a:p>
            <a:pPr lvl="1"/>
            <a:r>
              <a:rPr lang="en-US" altLang="zh-CN" dirty="0"/>
              <a:t>void write(</a:t>
            </a:r>
            <a:r>
              <a:rPr lang="en-US" altLang="zh-CN" dirty="0" err="1"/>
              <a:t>int</a:t>
            </a:r>
            <a:r>
              <a:rPr lang="en-US" altLang="zh-CN" dirty="0"/>
              <a:t> c)</a:t>
            </a:r>
            <a:r>
              <a:rPr lang="zh-CN" altLang="zh-CN" dirty="0"/>
              <a:t>：将指定的字符输出到输出流。</a:t>
            </a:r>
            <a:endParaRPr lang="zh-CN" altLang="zh-CN" dirty="0"/>
          </a:p>
          <a:p>
            <a:pPr lvl="1"/>
            <a:r>
              <a:rPr lang="en-US" altLang="zh-CN" dirty="0"/>
              <a:t>void write(char[] </a:t>
            </a:r>
            <a:r>
              <a:rPr lang="en-US" altLang="zh-CN" dirty="0" err="1"/>
              <a:t>cbuf</a:t>
            </a:r>
            <a:r>
              <a:rPr lang="en-US" altLang="zh-CN" dirty="0"/>
              <a:t>)</a:t>
            </a:r>
            <a:r>
              <a:rPr lang="zh-CN" altLang="zh-CN" dirty="0"/>
              <a:t>：将字符数组</a:t>
            </a:r>
            <a:r>
              <a:rPr lang="en-US" altLang="zh-CN" dirty="0" err="1"/>
              <a:t>cbuf</a:t>
            </a:r>
            <a:r>
              <a:rPr lang="zh-CN" altLang="zh-CN" dirty="0"/>
              <a:t>中的数据输出到指定输出流。</a:t>
            </a:r>
            <a:endParaRPr lang="zh-CN" altLang="zh-CN" dirty="0"/>
          </a:p>
          <a:p>
            <a:pPr lvl="1"/>
            <a:r>
              <a:rPr lang="en-US" altLang="zh-CN" dirty="0"/>
              <a:t>void write(char[] </a:t>
            </a:r>
            <a:r>
              <a:rPr lang="en-US" altLang="zh-CN" dirty="0" err="1"/>
              <a:t>cbuf</a:t>
            </a:r>
            <a:r>
              <a:rPr lang="en-US" altLang="zh-CN" dirty="0"/>
              <a:t>, </a:t>
            </a:r>
            <a:r>
              <a:rPr lang="en-US" altLang="zh-CN" dirty="0" err="1"/>
              <a:t>int</a:t>
            </a:r>
            <a:r>
              <a:rPr lang="en-US" altLang="zh-CN" dirty="0"/>
              <a:t> off, </a:t>
            </a:r>
            <a:r>
              <a:rPr lang="en-US" altLang="zh-CN" dirty="0" err="1"/>
              <a:t>int</a:t>
            </a:r>
            <a:r>
              <a:rPr lang="en-US" altLang="zh-CN" dirty="0"/>
              <a:t> </a:t>
            </a:r>
            <a:r>
              <a:rPr lang="en-US" altLang="zh-CN" dirty="0" err="1"/>
              <a:t>len</a:t>
            </a:r>
            <a:r>
              <a:rPr lang="en-US" altLang="zh-CN" dirty="0"/>
              <a:t>)</a:t>
            </a:r>
            <a:r>
              <a:rPr lang="zh-CN" altLang="zh-CN" dirty="0"/>
              <a:t>：将字符数组</a:t>
            </a:r>
            <a:r>
              <a:rPr lang="en-US" altLang="zh-CN" dirty="0" err="1"/>
              <a:t>cbuf</a:t>
            </a:r>
            <a:r>
              <a:rPr lang="zh-CN" altLang="zh-CN" dirty="0"/>
              <a:t>从</a:t>
            </a:r>
            <a:r>
              <a:rPr lang="en-US" altLang="zh-CN" dirty="0"/>
              <a:t>off</a:t>
            </a:r>
            <a:r>
              <a:rPr lang="zh-CN" altLang="zh-CN" dirty="0"/>
              <a:t>位置开始的</a:t>
            </a:r>
            <a:r>
              <a:rPr lang="en-US" altLang="zh-CN" dirty="0" err="1"/>
              <a:t>len</a:t>
            </a:r>
            <a:r>
              <a:rPr lang="zh-CN" altLang="zh-CN" dirty="0"/>
              <a:t>个字符输出到指定输出流。</a:t>
            </a:r>
            <a:endParaRPr lang="zh-CN" altLang="zh-CN" dirty="0"/>
          </a:p>
          <a:p>
            <a:pPr lvl="1"/>
            <a:r>
              <a:rPr lang="en-US" altLang="zh-CN" dirty="0"/>
              <a:t>void write(String </a:t>
            </a:r>
            <a:r>
              <a:rPr lang="en-US" altLang="zh-CN" dirty="0" err="1"/>
              <a:t>str</a:t>
            </a:r>
            <a:r>
              <a:rPr lang="en-US" altLang="zh-CN" dirty="0"/>
              <a:t>)</a:t>
            </a:r>
            <a:r>
              <a:rPr lang="zh-CN" altLang="zh-CN" dirty="0"/>
              <a:t>：将</a:t>
            </a:r>
            <a:r>
              <a:rPr lang="en-US" altLang="zh-CN" dirty="0" err="1"/>
              <a:t>str</a:t>
            </a:r>
            <a:r>
              <a:rPr lang="zh-CN" altLang="zh-CN" dirty="0"/>
              <a:t>字符串中的字符输出到指定输出流。</a:t>
            </a:r>
            <a:endParaRPr lang="zh-CN" altLang="zh-CN" dirty="0"/>
          </a:p>
          <a:p>
            <a:pPr lvl="1"/>
            <a:r>
              <a:rPr lang="en-US" altLang="zh-CN" dirty="0"/>
              <a:t>void write(String </a:t>
            </a:r>
            <a:r>
              <a:rPr lang="en-US" altLang="zh-CN" dirty="0" err="1"/>
              <a:t>str</a:t>
            </a:r>
            <a:r>
              <a:rPr lang="en-US" altLang="zh-CN" dirty="0"/>
              <a:t>, </a:t>
            </a:r>
            <a:r>
              <a:rPr lang="en-US" altLang="zh-CN" dirty="0" err="1"/>
              <a:t>int</a:t>
            </a:r>
            <a:r>
              <a:rPr lang="en-US" altLang="zh-CN" dirty="0"/>
              <a:t> off, </a:t>
            </a:r>
            <a:r>
              <a:rPr lang="en-US" altLang="zh-CN" dirty="0" err="1"/>
              <a:t>int</a:t>
            </a:r>
            <a:r>
              <a:rPr lang="en-US" altLang="zh-CN" dirty="0"/>
              <a:t> </a:t>
            </a:r>
            <a:r>
              <a:rPr lang="en-US" altLang="zh-CN" dirty="0" err="1"/>
              <a:t>len</a:t>
            </a:r>
            <a:r>
              <a:rPr lang="en-US" altLang="zh-CN" dirty="0"/>
              <a:t>)</a:t>
            </a:r>
            <a:r>
              <a:rPr lang="zh-CN" altLang="zh-CN" dirty="0"/>
              <a:t>：将</a:t>
            </a:r>
            <a:r>
              <a:rPr lang="en-US" altLang="zh-CN" dirty="0" err="1"/>
              <a:t>str</a:t>
            </a:r>
            <a:r>
              <a:rPr lang="zh-CN" altLang="zh-CN" dirty="0"/>
              <a:t>字符串中从</a:t>
            </a:r>
            <a:r>
              <a:rPr lang="en-US" altLang="zh-CN" dirty="0"/>
              <a:t>off</a:t>
            </a:r>
            <a:r>
              <a:rPr lang="zh-CN" altLang="zh-CN" dirty="0"/>
              <a:t>位置开始的</a:t>
            </a:r>
            <a:r>
              <a:rPr lang="en-US" altLang="zh-CN" dirty="0" err="1"/>
              <a:t>len</a:t>
            </a:r>
            <a:r>
              <a:rPr lang="zh-CN" altLang="zh-CN" dirty="0"/>
              <a:t>个字符输出到指定输出流。</a:t>
            </a:r>
            <a:endParaRPr lang="zh-CN" altLang="en-US" dirty="0"/>
          </a:p>
        </p:txBody>
      </p:sp>
      <p:sp>
        <p:nvSpPr>
          <p:cNvPr id="3" name="标题 2"/>
          <p:cNvSpPr>
            <a:spLocks noGrp="1"/>
          </p:cNvSpPr>
          <p:nvPr>
            <p:ph type="title"/>
          </p:nvPr>
        </p:nvSpPr>
        <p:spPr/>
        <p:txBody>
          <a:bodyPr>
            <a:noAutofit/>
          </a:bodyPr>
          <a:lstStyle/>
          <a:p>
            <a:r>
              <a:rPr lang="en-US" altLang="zh-CN" dirty="0">
                <a:effectLst/>
              </a:rPr>
              <a:t>12.3.1  </a:t>
            </a:r>
            <a:r>
              <a:rPr lang="zh-CN" altLang="zh-CN" dirty="0">
                <a:effectLst/>
              </a:rPr>
              <a:t>抽象类</a:t>
            </a:r>
            <a:r>
              <a:rPr lang="en-US" altLang="zh-CN" dirty="0">
                <a:effectLst/>
              </a:rPr>
              <a:t>Reader</a:t>
            </a:r>
            <a:r>
              <a:rPr lang="zh-CN" altLang="zh-CN" dirty="0">
                <a:effectLst/>
              </a:rPr>
              <a:t>和</a:t>
            </a:r>
            <a:r>
              <a:rPr lang="en-US" altLang="zh-CN" dirty="0">
                <a:effectLst/>
              </a:rPr>
              <a:t>Writer</a:t>
            </a:r>
            <a:endParaRPr lang="zh-CN" altLang="en-US" dirty="0"/>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505585"/>
            <a:ext cx="8229600" cy="4525645"/>
          </a:xfrm>
        </p:spPr>
        <p:txBody>
          <a:bodyPr>
            <a:normAutofit/>
          </a:bodyPr>
          <a:lstStyle/>
          <a:p>
            <a:r>
              <a:rPr lang="zh-CN" altLang="zh-CN" sz="2400" dirty="0"/>
              <a:t>把来自于“字节”层次结构中的类和“字符”层次结构中的类结合起来使用，为了实现这个目的，要用到</a:t>
            </a:r>
            <a:r>
              <a:rPr lang="en-US" altLang="zh-CN" sz="2400" dirty="0"/>
              <a:t>InputStreamReader</a:t>
            </a:r>
            <a:r>
              <a:rPr lang="zh-CN" altLang="zh-CN" sz="2400" dirty="0"/>
              <a:t>把</a:t>
            </a:r>
            <a:r>
              <a:rPr lang="en-US" altLang="zh-CN" sz="2400" dirty="0" err="1"/>
              <a:t>InputStream</a:t>
            </a:r>
            <a:r>
              <a:rPr lang="zh-CN" altLang="zh-CN" sz="2400" dirty="0"/>
              <a:t>转换为</a:t>
            </a:r>
            <a:r>
              <a:rPr lang="en-US" altLang="zh-CN" sz="2400" dirty="0"/>
              <a:t>Reader</a:t>
            </a:r>
            <a:r>
              <a:rPr lang="zh-CN" altLang="zh-CN" sz="2400" dirty="0"/>
              <a:t>，用</a:t>
            </a:r>
            <a:r>
              <a:rPr lang="en-US" altLang="zh-CN" sz="2400" dirty="0" err="1"/>
              <a:t>OuputStreamWriter</a:t>
            </a:r>
            <a:r>
              <a:rPr lang="zh-CN" altLang="zh-CN" sz="2400" dirty="0"/>
              <a:t>将</a:t>
            </a:r>
            <a:r>
              <a:rPr lang="en-US" altLang="zh-CN" sz="2400" dirty="0" err="1"/>
              <a:t>OutputStream</a:t>
            </a:r>
            <a:r>
              <a:rPr lang="zh-CN" altLang="zh-CN" sz="2400" dirty="0"/>
              <a:t>转换为</a:t>
            </a:r>
            <a:r>
              <a:rPr lang="en-US" altLang="zh-CN" sz="2400" dirty="0"/>
              <a:t>Writer</a:t>
            </a:r>
            <a:r>
              <a:rPr lang="zh-CN" altLang="zh-CN" sz="2400" dirty="0"/>
              <a:t>。</a:t>
            </a:r>
            <a:endParaRPr lang="zh-CN" altLang="en-US" sz="2400" dirty="0"/>
          </a:p>
        </p:txBody>
      </p:sp>
      <p:sp>
        <p:nvSpPr>
          <p:cNvPr id="3" name="标题 2"/>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a:effectLst/>
              </a:rPr>
              <a:t>InputStreamReader</a:t>
            </a:r>
            <a:r>
              <a:rPr lang="zh-CN" altLang="zh-CN" dirty="0">
                <a:effectLst/>
              </a:rPr>
              <a:t>和</a:t>
            </a:r>
            <a:r>
              <a:rPr lang="en-US" altLang="zh-CN" dirty="0">
                <a:effectLst/>
              </a:rPr>
              <a:t>OutputStreamWriter</a:t>
            </a:r>
            <a:endParaRPr lang="zh-CN" altLang="en-US" dirty="0"/>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Autofit/>
          </a:bodyPr>
          <a:lstStyle/>
          <a:p>
            <a:r>
              <a:rPr lang="en-US" altLang="zh-CN" dirty="0">
                <a:effectLst/>
              </a:rPr>
              <a:t>12.3.2  </a:t>
            </a:r>
            <a:r>
              <a:rPr lang="zh-CN" altLang="zh-CN" dirty="0">
                <a:effectLst/>
              </a:rPr>
              <a:t>转换流</a:t>
            </a:r>
            <a:r>
              <a:rPr lang="en-US" altLang="zh-CN" dirty="0" err="1">
                <a:effectLst/>
              </a:rPr>
              <a:t>InputStreamReader</a:t>
            </a:r>
            <a:r>
              <a:rPr lang="zh-CN" altLang="zh-CN" dirty="0">
                <a:effectLst/>
              </a:rPr>
              <a:t>和</a:t>
            </a:r>
            <a:r>
              <a:rPr lang="en-US" altLang="zh-CN" dirty="0" err="1">
                <a:effectLst/>
              </a:rPr>
              <a:t>OutputStreamWriter</a:t>
            </a:r>
            <a:endParaRPr lang="zh-CN" altLang="en-US" dirty="0"/>
          </a:p>
        </p:txBody>
      </p:sp>
      <p:sp>
        <p:nvSpPr>
          <p:cNvPr id="74755" name="Rectangle 3"/>
          <p:cNvSpPr>
            <a:spLocks noGrp="1" noChangeArrowheads="1"/>
          </p:cNvSpPr>
          <p:nvPr>
            <p:ph idx="4294967295"/>
          </p:nvPr>
        </p:nvSpPr>
        <p:spPr>
          <a:xfrm>
            <a:off x="592455" y="1481455"/>
            <a:ext cx="8229600" cy="4525645"/>
          </a:xfrm>
        </p:spPr>
        <p:txBody>
          <a:bodyPr>
            <a:normAutofit/>
          </a:bodyPr>
          <a:lstStyle/>
          <a:p>
            <a:pPr>
              <a:lnSpc>
                <a:spcPts val="3300"/>
              </a:lnSpc>
            </a:pPr>
            <a:r>
              <a:rPr lang="en-US" altLang="zh-CN" sz="2400" dirty="0"/>
              <a:t>ASCII</a:t>
            </a:r>
            <a:r>
              <a:rPr lang="zh-CN" altLang="en-US" sz="2400" dirty="0"/>
              <a:t>码：用</a:t>
            </a:r>
            <a:r>
              <a:rPr lang="en-US" altLang="zh-CN" sz="2400" dirty="0"/>
              <a:t>1</a:t>
            </a:r>
            <a:r>
              <a:rPr lang="zh-CN" altLang="en-US" sz="2400" dirty="0"/>
              <a:t>个字节( 8位二进制数 )表示</a:t>
            </a:r>
            <a:r>
              <a:rPr lang="en-US" altLang="zh-CN" sz="2400" dirty="0"/>
              <a:t>1</a:t>
            </a:r>
            <a:r>
              <a:rPr lang="zh-CN" altLang="en-US" sz="2400" dirty="0"/>
              <a:t>个字符的编码</a:t>
            </a:r>
            <a:endParaRPr lang="zh-CN" altLang="en-US" sz="2400" dirty="0"/>
          </a:p>
        </p:txBody>
      </p:sp>
      <p:graphicFrame>
        <p:nvGraphicFramePr>
          <p:cNvPr id="47138" name="Group 34"/>
          <p:cNvGraphicFramePr>
            <a:graphicFrameLocks noGrp="1"/>
          </p:cNvGraphicFramePr>
          <p:nvPr/>
        </p:nvGraphicFramePr>
        <p:xfrm>
          <a:off x="1620895" y="3075245"/>
          <a:ext cx="1486440" cy="388296"/>
        </p:xfrm>
        <a:graphic>
          <a:graphicData uri="http://schemas.openxmlformats.org/drawingml/2006/table">
            <a:tbl>
              <a:tblPr/>
              <a:tblGrid>
                <a:gridCol w="371610"/>
                <a:gridCol w="371610"/>
                <a:gridCol w="371610"/>
                <a:gridCol w="371610"/>
              </a:tblGrid>
              <a:tr h="388296">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100" b="1" i="0" u="none" strike="noStrike" cap="none" normalizeH="0" baseline="0" dirty="0">
                          <a:ln>
                            <a:noFill/>
                          </a:ln>
                          <a:solidFill>
                            <a:srgbClr val="CC0000"/>
                          </a:solidFill>
                          <a:effectLst/>
                          <a:latin typeface="微软雅黑" panose="020B0503020204020204" charset="-122"/>
                          <a:ea typeface="微软雅黑" panose="020B0503020204020204" charset="-122"/>
                        </a:rPr>
                        <a:t>0</a:t>
                      </a:r>
                      <a:endParaRPr kumimoji="0" lang="zh-CN" altLang="en-US" sz="2100" b="1" i="0" u="none" strike="noStrike" cap="none" normalizeH="0" baseline="0" dirty="0">
                        <a:ln>
                          <a:noFill/>
                        </a:ln>
                        <a:solidFill>
                          <a:srgbClr val="CC0000"/>
                        </a:solidFill>
                        <a:effectLst/>
                        <a:latin typeface="微软雅黑" panose="020B0503020204020204" charset="-122"/>
                        <a:ea typeface="微软雅黑" panose="020B0503020204020204" charset="-122"/>
                      </a:endParaRPr>
                    </a:p>
                  </a:txBody>
                  <a:tcPr marL="68605" marR="68605" marT="34070" marB="3407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7137" name="Group 33"/>
          <p:cNvGraphicFramePr>
            <a:graphicFrameLocks noGrp="1"/>
          </p:cNvGraphicFramePr>
          <p:nvPr/>
        </p:nvGraphicFramePr>
        <p:xfrm>
          <a:off x="3113648" y="3075245"/>
          <a:ext cx="1486440" cy="388296"/>
        </p:xfrm>
        <a:graphic>
          <a:graphicData uri="http://schemas.openxmlformats.org/drawingml/2006/table">
            <a:tbl>
              <a:tblPr/>
              <a:tblGrid>
                <a:gridCol w="371610"/>
                <a:gridCol w="371610"/>
                <a:gridCol w="371610"/>
                <a:gridCol w="371610"/>
              </a:tblGrid>
              <a:tr h="388296">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4780" name="AutoShape 35"/>
          <p:cNvSpPr/>
          <p:nvPr/>
        </p:nvSpPr>
        <p:spPr bwMode="auto">
          <a:xfrm>
            <a:off x="4139090" y="3971119"/>
            <a:ext cx="3742327" cy="1160139"/>
          </a:xfrm>
          <a:prstGeom prst="accentBorderCallout1">
            <a:avLst>
              <a:gd name="adj1" fmla="val 6875"/>
              <a:gd name="adj2" fmla="val -1537"/>
              <a:gd name="adj3" fmla="val -14638"/>
              <a:gd name="adj4" fmla="val -22518"/>
            </a:avLst>
          </a:prstGeom>
          <a:solidFill>
            <a:srgbClr val="FFFFCC"/>
          </a:solidFill>
          <a:ln w="19050">
            <a:solidFill>
              <a:schemeClr val="bg2"/>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tx1"/>
              </a:buClr>
              <a:buSzPct val="70000"/>
              <a:buFont typeface="Wingdings" panose="05000000000000000000" pitchFamily="2" charset="2"/>
              <a:buChar char="¢"/>
              <a:defRPr sz="2800" b="1">
                <a:solidFill>
                  <a:schemeClr val="tx2"/>
                </a:solidFill>
                <a:latin typeface="Times New Roman" panose="02020603050405020304" pitchFamily="18" charset="0"/>
                <a:ea typeface="黑体" panose="02010609060101010101" charset="-122"/>
              </a:defRPr>
            </a:lvl1pPr>
            <a:lvl2pPr marL="742950" indent="-285750" eaLnBrk="0" hangingPunct="0">
              <a:spcBef>
                <a:spcPct val="20000"/>
              </a:spcBef>
              <a:buClr>
                <a:schemeClr val="accent1"/>
              </a:buClr>
              <a:buSzPct val="75000"/>
              <a:buFont typeface="Wingdings" panose="05000000000000000000" pitchFamily="2" charset="2"/>
              <a:buChar char="l"/>
              <a:defRPr sz="2400" b="1">
                <a:solidFill>
                  <a:schemeClr val="tx2"/>
                </a:solidFill>
                <a:latin typeface="Times New Roman" panose="02020603050405020304" pitchFamily="18" charset="0"/>
                <a:ea typeface="黑体" panose="02010609060101010101" charset="-122"/>
              </a:defRPr>
            </a:lvl2pPr>
            <a:lvl3pPr marL="1143000" indent="-228600" eaLnBrk="0" hangingPunct="0">
              <a:spcBef>
                <a:spcPct val="20000"/>
              </a:spcBef>
              <a:buClr>
                <a:schemeClr val="accent2"/>
              </a:buClr>
              <a:buChar char="•"/>
              <a:defRPr sz="2200" b="1">
                <a:solidFill>
                  <a:schemeClr val="tx2"/>
                </a:solidFill>
                <a:latin typeface="Times New Roman" panose="02020603050405020304" pitchFamily="18" charset="0"/>
                <a:ea typeface="黑体" panose="02010609060101010101" charset="-122"/>
              </a:defRPr>
            </a:lvl3pPr>
            <a:lvl4pPr marL="1600200" indent="-228600" eaLnBrk="0" hangingPunct="0">
              <a:spcBef>
                <a:spcPct val="20000"/>
              </a:spcBef>
              <a:buClr>
                <a:schemeClr val="tx1"/>
              </a:buClr>
              <a:buChar char="•"/>
              <a:defRPr sz="2000">
                <a:solidFill>
                  <a:schemeClr val="tx2"/>
                </a:solidFill>
                <a:latin typeface="Times New Roman" panose="02020603050405020304" pitchFamily="18" charset="0"/>
                <a:ea typeface="黑体" panose="02010609060101010101" charset="-122"/>
              </a:defRPr>
            </a:lvl4pPr>
            <a:lvl5pPr marL="2057400" indent="-228600" eaLnBrk="0" hangingPunct="0">
              <a:spcBef>
                <a:spcPct val="20000"/>
              </a:spcBef>
              <a:buChar char="•"/>
              <a:defRPr sz="2000">
                <a:solidFill>
                  <a:schemeClr val="tx2"/>
                </a:solidFill>
                <a:latin typeface="Times New Roman" panose="02020603050405020304" pitchFamily="18" charset="0"/>
                <a:ea typeface="黑体" panose="02010609060101010101" charset="-122"/>
              </a:defRPr>
            </a:lvl5pPr>
            <a:lvl6pPr marL="2514600" indent="-228600" eaLnBrk="0" fontAlgn="base" hangingPunct="0">
              <a:spcBef>
                <a:spcPct val="20000"/>
              </a:spcBef>
              <a:spcAft>
                <a:spcPct val="0"/>
              </a:spcAft>
              <a:buChar char="•"/>
              <a:defRPr sz="2000">
                <a:solidFill>
                  <a:schemeClr val="tx2"/>
                </a:solidFill>
                <a:latin typeface="Times New Roman" panose="02020603050405020304" pitchFamily="18" charset="0"/>
                <a:ea typeface="黑体" panose="02010609060101010101" charset="-122"/>
              </a:defRPr>
            </a:lvl6pPr>
            <a:lvl7pPr marL="2971800" indent="-228600" eaLnBrk="0" fontAlgn="base" hangingPunct="0">
              <a:spcBef>
                <a:spcPct val="20000"/>
              </a:spcBef>
              <a:spcAft>
                <a:spcPct val="0"/>
              </a:spcAft>
              <a:buChar char="•"/>
              <a:defRPr sz="2000">
                <a:solidFill>
                  <a:schemeClr val="tx2"/>
                </a:solidFill>
                <a:latin typeface="Times New Roman" panose="02020603050405020304" pitchFamily="18" charset="0"/>
                <a:ea typeface="黑体" panose="02010609060101010101" charset="-122"/>
              </a:defRPr>
            </a:lvl7pPr>
            <a:lvl8pPr marL="3429000" indent="-228600" eaLnBrk="0" fontAlgn="base" hangingPunct="0">
              <a:spcBef>
                <a:spcPct val="20000"/>
              </a:spcBef>
              <a:spcAft>
                <a:spcPct val="0"/>
              </a:spcAft>
              <a:buChar char="•"/>
              <a:defRPr sz="2000">
                <a:solidFill>
                  <a:schemeClr val="tx2"/>
                </a:solidFill>
                <a:latin typeface="Times New Roman" panose="02020603050405020304" pitchFamily="18" charset="0"/>
                <a:ea typeface="黑体" panose="02010609060101010101" charset="-122"/>
              </a:defRPr>
            </a:lvl8pPr>
            <a:lvl9pPr marL="3886200" indent="-228600" eaLnBrk="0" fontAlgn="base" hangingPunct="0">
              <a:spcBef>
                <a:spcPct val="20000"/>
              </a:spcBef>
              <a:spcAft>
                <a:spcPct val="0"/>
              </a:spcAft>
              <a:buChar char="•"/>
              <a:defRPr sz="2000">
                <a:solidFill>
                  <a:schemeClr val="tx2"/>
                </a:solidFill>
                <a:latin typeface="Times New Roman" panose="02020603050405020304" pitchFamily="18" charset="0"/>
                <a:ea typeface="黑体" panose="02010609060101010101" charset="-122"/>
              </a:defRPr>
            </a:lvl9pPr>
          </a:lstStyle>
          <a:p>
            <a:pPr eaLnBrk="1" hangingPunct="1">
              <a:lnSpc>
                <a:spcPct val="125000"/>
              </a:lnSpc>
              <a:spcBef>
                <a:spcPct val="0"/>
              </a:spcBef>
              <a:buClrTx/>
              <a:buSzTx/>
              <a:buFontTx/>
              <a:buNone/>
            </a:pPr>
            <a:r>
              <a:rPr lang="zh-CN" altLang="en-US" sz="1800" dirty="0">
                <a:latin typeface="微软雅黑" panose="020B0503020204020204" charset="-122"/>
                <a:ea typeface="微软雅黑" panose="020B0503020204020204" charset="-122"/>
              </a:rPr>
              <a:t>余下的7位可给出128个二进制编码</a:t>
            </a:r>
            <a:endParaRPr lang="zh-CN" altLang="en-US" sz="1800" dirty="0">
              <a:latin typeface="微软雅黑" panose="020B0503020204020204" charset="-122"/>
              <a:ea typeface="微软雅黑" panose="020B0503020204020204" charset="-122"/>
            </a:endParaRPr>
          </a:p>
          <a:p>
            <a:pPr eaLnBrk="1" hangingPunct="1">
              <a:lnSpc>
                <a:spcPct val="125000"/>
              </a:lnSpc>
              <a:spcBef>
                <a:spcPct val="0"/>
              </a:spcBef>
              <a:buClrTx/>
              <a:buSzTx/>
              <a:buFontTx/>
              <a:buNone/>
            </a:pPr>
            <a:r>
              <a:rPr lang="zh-CN" altLang="en-US" sz="1800" dirty="0">
                <a:latin typeface="微软雅黑" panose="020B0503020204020204" charset="-122"/>
                <a:ea typeface="微软雅黑" panose="020B0503020204020204" charset="-122"/>
              </a:rPr>
              <a:t>即0000 0000-0111 1111</a:t>
            </a:r>
            <a:endParaRPr lang="zh-CN" altLang="en-US" sz="1800" dirty="0">
              <a:latin typeface="微软雅黑" panose="020B0503020204020204" charset="-122"/>
              <a:ea typeface="微软雅黑" panose="020B0503020204020204" charset="-122"/>
            </a:endParaRPr>
          </a:p>
          <a:p>
            <a:pPr eaLnBrk="1" hangingPunct="1">
              <a:lnSpc>
                <a:spcPct val="125000"/>
              </a:lnSpc>
              <a:spcBef>
                <a:spcPct val="0"/>
              </a:spcBef>
              <a:buClrTx/>
              <a:buSzTx/>
              <a:buFontTx/>
              <a:buNone/>
            </a:pPr>
            <a:r>
              <a:rPr lang="zh-CN" altLang="en-US" sz="1800" dirty="0">
                <a:latin typeface="微软雅黑" panose="020B0503020204020204" charset="-122"/>
                <a:ea typeface="微软雅黑" panose="020B0503020204020204" charset="-122"/>
              </a:rPr>
              <a:t>可以表示128个字符</a:t>
            </a:r>
            <a:endParaRPr lang="zh-CN" altLang="en-US" sz="1800" dirty="0">
              <a:latin typeface="微软雅黑" panose="020B0503020204020204" charset="-122"/>
              <a:ea typeface="微软雅黑" panose="020B0503020204020204" charset="-122"/>
            </a:endParaRPr>
          </a:p>
        </p:txBody>
      </p:sp>
      <p:sp>
        <p:nvSpPr>
          <p:cNvPr id="74781" name="AutoShape 36"/>
          <p:cNvSpPr/>
          <p:nvPr/>
        </p:nvSpPr>
        <p:spPr bwMode="auto">
          <a:xfrm>
            <a:off x="4473114" y="2399928"/>
            <a:ext cx="1600779" cy="371610"/>
          </a:xfrm>
          <a:prstGeom prst="accentBorderCallout1">
            <a:avLst>
              <a:gd name="adj1" fmla="val 23079"/>
              <a:gd name="adj2" fmla="val -3569"/>
              <a:gd name="adj3" fmla="val 166553"/>
              <a:gd name="adj4" fmla="val -162048"/>
            </a:avLst>
          </a:prstGeom>
          <a:solidFill>
            <a:srgbClr val="FFFFCC"/>
          </a:solidFill>
          <a:ln w="19050">
            <a:solidFill>
              <a:schemeClr val="bg2"/>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tx1"/>
              </a:buClr>
              <a:buSzPct val="70000"/>
              <a:buFont typeface="Wingdings" panose="05000000000000000000" pitchFamily="2" charset="2"/>
              <a:buChar char="¢"/>
              <a:defRPr sz="2800" b="1">
                <a:solidFill>
                  <a:schemeClr val="tx2"/>
                </a:solidFill>
                <a:latin typeface="Times New Roman" panose="02020603050405020304" pitchFamily="18" charset="0"/>
                <a:ea typeface="黑体" panose="02010609060101010101" charset="-122"/>
              </a:defRPr>
            </a:lvl1pPr>
            <a:lvl2pPr marL="742950" indent="-285750" eaLnBrk="0" hangingPunct="0">
              <a:spcBef>
                <a:spcPct val="20000"/>
              </a:spcBef>
              <a:buClr>
                <a:schemeClr val="accent1"/>
              </a:buClr>
              <a:buSzPct val="75000"/>
              <a:buFont typeface="Wingdings" panose="05000000000000000000" pitchFamily="2" charset="2"/>
              <a:buChar char="l"/>
              <a:defRPr sz="2400" b="1">
                <a:solidFill>
                  <a:schemeClr val="tx2"/>
                </a:solidFill>
                <a:latin typeface="Times New Roman" panose="02020603050405020304" pitchFamily="18" charset="0"/>
                <a:ea typeface="黑体" panose="02010609060101010101" charset="-122"/>
              </a:defRPr>
            </a:lvl2pPr>
            <a:lvl3pPr marL="1143000" indent="-228600" eaLnBrk="0" hangingPunct="0">
              <a:spcBef>
                <a:spcPct val="20000"/>
              </a:spcBef>
              <a:buClr>
                <a:schemeClr val="accent2"/>
              </a:buClr>
              <a:buChar char="•"/>
              <a:defRPr sz="2200" b="1">
                <a:solidFill>
                  <a:schemeClr val="tx2"/>
                </a:solidFill>
                <a:latin typeface="Times New Roman" panose="02020603050405020304" pitchFamily="18" charset="0"/>
                <a:ea typeface="黑体" panose="02010609060101010101" charset="-122"/>
              </a:defRPr>
            </a:lvl3pPr>
            <a:lvl4pPr marL="1600200" indent="-228600" eaLnBrk="0" hangingPunct="0">
              <a:spcBef>
                <a:spcPct val="20000"/>
              </a:spcBef>
              <a:buClr>
                <a:schemeClr val="tx1"/>
              </a:buClr>
              <a:buChar char="•"/>
              <a:defRPr sz="2000">
                <a:solidFill>
                  <a:schemeClr val="tx2"/>
                </a:solidFill>
                <a:latin typeface="Times New Roman" panose="02020603050405020304" pitchFamily="18" charset="0"/>
                <a:ea typeface="黑体" panose="02010609060101010101" charset="-122"/>
              </a:defRPr>
            </a:lvl4pPr>
            <a:lvl5pPr marL="2057400" indent="-228600" eaLnBrk="0" hangingPunct="0">
              <a:spcBef>
                <a:spcPct val="20000"/>
              </a:spcBef>
              <a:buChar char="•"/>
              <a:defRPr sz="2000">
                <a:solidFill>
                  <a:schemeClr val="tx2"/>
                </a:solidFill>
                <a:latin typeface="Times New Roman" panose="02020603050405020304" pitchFamily="18" charset="0"/>
                <a:ea typeface="黑体" panose="02010609060101010101" charset="-122"/>
              </a:defRPr>
            </a:lvl5pPr>
            <a:lvl6pPr marL="2514600" indent="-228600" eaLnBrk="0" fontAlgn="base" hangingPunct="0">
              <a:spcBef>
                <a:spcPct val="20000"/>
              </a:spcBef>
              <a:spcAft>
                <a:spcPct val="0"/>
              </a:spcAft>
              <a:buChar char="•"/>
              <a:defRPr sz="2000">
                <a:solidFill>
                  <a:schemeClr val="tx2"/>
                </a:solidFill>
                <a:latin typeface="Times New Roman" panose="02020603050405020304" pitchFamily="18" charset="0"/>
                <a:ea typeface="黑体" panose="02010609060101010101" charset="-122"/>
              </a:defRPr>
            </a:lvl6pPr>
            <a:lvl7pPr marL="2971800" indent="-228600" eaLnBrk="0" fontAlgn="base" hangingPunct="0">
              <a:spcBef>
                <a:spcPct val="20000"/>
              </a:spcBef>
              <a:spcAft>
                <a:spcPct val="0"/>
              </a:spcAft>
              <a:buChar char="•"/>
              <a:defRPr sz="2000">
                <a:solidFill>
                  <a:schemeClr val="tx2"/>
                </a:solidFill>
                <a:latin typeface="Times New Roman" panose="02020603050405020304" pitchFamily="18" charset="0"/>
                <a:ea typeface="黑体" panose="02010609060101010101" charset="-122"/>
              </a:defRPr>
            </a:lvl7pPr>
            <a:lvl8pPr marL="3429000" indent="-228600" eaLnBrk="0" fontAlgn="base" hangingPunct="0">
              <a:spcBef>
                <a:spcPct val="20000"/>
              </a:spcBef>
              <a:spcAft>
                <a:spcPct val="0"/>
              </a:spcAft>
              <a:buChar char="•"/>
              <a:defRPr sz="2000">
                <a:solidFill>
                  <a:schemeClr val="tx2"/>
                </a:solidFill>
                <a:latin typeface="Times New Roman" panose="02020603050405020304" pitchFamily="18" charset="0"/>
                <a:ea typeface="黑体" panose="02010609060101010101" charset="-122"/>
              </a:defRPr>
            </a:lvl8pPr>
            <a:lvl9pPr marL="3886200" indent="-228600" eaLnBrk="0" fontAlgn="base" hangingPunct="0">
              <a:spcBef>
                <a:spcPct val="20000"/>
              </a:spcBef>
              <a:spcAft>
                <a:spcPct val="0"/>
              </a:spcAft>
              <a:buChar char="•"/>
              <a:defRPr sz="2000">
                <a:solidFill>
                  <a:schemeClr val="tx2"/>
                </a:solidFill>
                <a:latin typeface="Times New Roman" panose="02020603050405020304" pitchFamily="18" charset="0"/>
                <a:ea typeface="黑体" panose="02010609060101010101" charset="-122"/>
              </a:defRPr>
            </a:lvl9pPr>
          </a:lstStyle>
          <a:p>
            <a:pPr algn="ctr" eaLnBrk="1" hangingPunct="1">
              <a:spcBef>
                <a:spcPct val="0"/>
              </a:spcBef>
              <a:buClrTx/>
              <a:buSzTx/>
              <a:buFontTx/>
              <a:buNone/>
            </a:pPr>
            <a:r>
              <a:rPr lang="zh-CN" altLang="en-US" sz="1800" dirty="0"/>
              <a:t>最高位取“0”</a:t>
            </a:r>
            <a:endParaRPr lang="zh-CN" altLang="en-US" sz="1800" dirty="0"/>
          </a:p>
        </p:txBody>
      </p:sp>
      <p:sp>
        <p:nvSpPr>
          <p:cNvPr id="2" name="右大括号 1"/>
          <p:cNvSpPr/>
          <p:nvPr/>
        </p:nvSpPr>
        <p:spPr>
          <a:xfrm rot="5400000">
            <a:off x="3110797" y="2463984"/>
            <a:ext cx="286037" cy="23107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9430" y="1513840"/>
            <a:ext cx="8229600" cy="4525645"/>
          </a:xfrm>
        </p:spPr>
        <p:txBody>
          <a:bodyPr/>
          <a:lstStyle/>
          <a:p>
            <a:r>
              <a:rPr lang="zh-CN" altLang="zh-CN" dirty="0"/>
              <a:t>按流的方向分为</a:t>
            </a:r>
            <a:r>
              <a:rPr lang="zh-CN" altLang="zh-CN" b="1" dirty="0"/>
              <a:t>输入流</a:t>
            </a:r>
            <a:r>
              <a:rPr lang="zh-CN" altLang="zh-CN" dirty="0"/>
              <a:t>和</a:t>
            </a:r>
            <a:r>
              <a:rPr lang="zh-CN" altLang="zh-CN" b="1" dirty="0"/>
              <a:t>输出流</a:t>
            </a:r>
            <a:r>
              <a:rPr lang="zh-CN" altLang="zh-CN" dirty="0"/>
              <a:t>。</a:t>
            </a:r>
            <a:endParaRPr lang="en-US" altLang="zh-CN" dirty="0"/>
          </a:p>
          <a:p>
            <a:r>
              <a:rPr lang="zh-CN" altLang="zh-CN" dirty="0"/>
              <a:t>按数据传输单位分为</a:t>
            </a:r>
            <a:r>
              <a:rPr lang="zh-CN" altLang="zh-CN" b="1" dirty="0"/>
              <a:t>字节流</a:t>
            </a:r>
            <a:r>
              <a:rPr lang="zh-CN" altLang="zh-CN" dirty="0"/>
              <a:t>和</a:t>
            </a:r>
            <a:r>
              <a:rPr lang="zh-CN" altLang="zh-CN" b="1" dirty="0"/>
              <a:t>字符流</a:t>
            </a:r>
            <a:r>
              <a:rPr lang="zh-CN" altLang="zh-CN" dirty="0"/>
              <a:t>。</a:t>
            </a:r>
            <a:endParaRPr lang="en-US" altLang="zh-CN" dirty="0"/>
          </a:p>
          <a:p>
            <a:r>
              <a:rPr lang="zh-CN" altLang="zh-CN" dirty="0"/>
              <a:t>按功能分为底层的</a:t>
            </a:r>
            <a:r>
              <a:rPr lang="zh-CN" altLang="zh-CN" b="1" dirty="0"/>
              <a:t>节点流</a:t>
            </a:r>
            <a:r>
              <a:rPr lang="zh-CN" altLang="zh-CN" dirty="0"/>
              <a:t>和上层的</a:t>
            </a:r>
            <a:r>
              <a:rPr lang="zh-CN" altLang="zh-CN" b="1" dirty="0"/>
              <a:t>处理流</a:t>
            </a:r>
            <a:r>
              <a:rPr lang="zh-CN" altLang="zh-CN" dirty="0"/>
              <a:t>（或称为包装流）</a:t>
            </a:r>
            <a:endParaRPr lang="en-US" altLang="zh-CN" dirty="0"/>
          </a:p>
          <a:p>
            <a:pPr lvl="1"/>
            <a:r>
              <a:rPr lang="zh-CN" altLang="zh-CN" dirty="0"/>
              <a:t>节点流用于和底层不同的物理存储节点（如文件、内存、控制台、网络连接等）关联</a:t>
            </a:r>
            <a:endParaRPr lang="en-US" altLang="zh-CN" dirty="0"/>
          </a:p>
          <a:p>
            <a:pPr lvl="1"/>
            <a:r>
              <a:rPr lang="zh-CN" altLang="zh-CN" dirty="0"/>
              <a:t>处理流用于对节点流进行包装，丰富其功能、提供统一的操作方式，实现使用统一的代码读取不同的物理存储节点。</a:t>
            </a:r>
            <a:endParaRPr lang="zh-CN" altLang="en-US"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zh-CN" altLang="zh-CN" dirty="0">
                <a:effectLst/>
              </a:rPr>
              <a:t>输入输出流</a:t>
            </a:r>
            <a:endParaRPr lang="zh-CN" altLang="en-US" dirty="0"/>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70388"/>
            <a:ext cx="6482886" cy="427990"/>
          </a:xfrm>
        </p:spPr>
        <p:txBody>
          <a:bodyPr/>
          <a:p>
            <a:endParaRPr lang="zh-CN" altLang="en-US"/>
          </a:p>
        </p:txBody>
      </p:sp>
      <p:graphicFrame>
        <p:nvGraphicFramePr>
          <p:cNvPr id="4" name="表格 4"/>
          <p:cNvGraphicFramePr>
            <a:graphicFrameLocks noGrp="1"/>
          </p:cNvGraphicFramePr>
          <p:nvPr/>
        </p:nvGraphicFramePr>
        <p:xfrm>
          <a:off x="1301585" y="979716"/>
          <a:ext cx="6540830" cy="5019331"/>
        </p:xfrm>
        <a:graphic>
          <a:graphicData uri="http://schemas.openxmlformats.org/drawingml/2006/table">
            <a:tbl>
              <a:tblPr firstRow="1" bandRow="1">
                <a:tableStyleId>{5C22544A-7EE6-4342-B048-85BDC9FD1C3A}</a:tableStyleId>
              </a:tblPr>
              <a:tblGrid>
                <a:gridCol w="1026134"/>
                <a:gridCol w="689337"/>
                <a:gridCol w="689337"/>
                <a:gridCol w="689337"/>
                <a:gridCol w="689337"/>
                <a:gridCol w="689337"/>
                <a:gridCol w="689337"/>
                <a:gridCol w="689337"/>
                <a:gridCol w="689337"/>
              </a:tblGrid>
              <a:tr h="508163">
                <a:tc>
                  <a:txBody>
                    <a:bodyPr/>
                    <a:lstStyle/>
                    <a:p>
                      <a:endParaRPr lang="zh-CN" altLang="en-US" sz="1500" dirty="0"/>
                    </a:p>
                  </a:txBody>
                  <a:tcPr marL="68589" marR="68589" marT="34294" marB="34294"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500" dirty="0">
                          <a:solidFill>
                            <a:schemeClr val="tx1"/>
                          </a:solidFill>
                        </a:rPr>
                        <a:t>0000</a:t>
                      </a:r>
                      <a:endParaRPr lang="zh-CN" altLang="en-US" sz="1500" dirty="0">
                        <a:solidFill>
                          <a:schemeClr val="tx1"/>
                        </a:solidFill>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EFFFF"/>
                    </a:solidFill>
                  </a:tcPr>
                </a:tc>
                <a:tc>
                  <a:txBody>
                    <a:bodyPr/>
                    <a:lstStyle/>
                    <a:p>
                      <a:pPr algn="ctr"/>
                      <a:r>
                        <a:rPr lang="en-US" altLang="zh-CN" sz="1500" dirty="0">
                          <a:solidFill>
                            <a:schemeClr val="tx1"/>
                          </a:solidFill>
                        </a:rPr>
                        <a:t>0001</a:t>
                      </a:r>
                      <a:endParaRPr lang="zh-CN" altLang="en-US" sz="1500" dirty="0">
                        <a:solidFill>
                          <a:schemeClr val="tx1"/>
                        </a:solidFill>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EFFFF"/>
                    </a:solidFill>
                  </a:tcPr>
                </a:tc>
                <a:tc>
                  <a:txBody>
                    <a:bodyPr/>
                    <a:lstStyle/>
                    <a:p>
                      <a:pPr algn="ctr"/>
                      <a:r>
                        <a:rPr lang="en-US" altLang="zh-CN" sz="1500" dirty="0">
                          <a:solidFill>
                            <a:schemeClr val="tx1"/>
                          </a:solidFill>
                        </a:rPr>
                        <a:t>0010</a:t>
                      </a:r>
                      <a:endParaRPr lang="zh-CN" altLang="en-US" sz="1500" dirty="0">
                        <a:solidFill>
                          <a:schemeClr val="tx1"/>
                        </a:solidFill>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EFFFF"/>
                    </a:solidFill>
                  </a:tcPr>
                </a:tc>
                <a:tc>
                  <a:txBody>
                    <a:bodyPr/>
                    <a:lstStyle/>
                    <a:p>
                      <a:pPr algn="ctr"/>
                      <a:r>
                        <a:rPr lang="en-US" altLang="zh-CN" sz="1500" dirty="0">
                          <a:solidFill>
                            <a:schemeClr val="tx1"/>
                          </a:solidFill>
                        </a:rPr>
                        <a:t>0011</a:t>
                      </a:r>
                      <a:endParaRPr lang="zh-CN" altLang="en-US" sz="1500" dirty="0">
                        <a:solidFill>
                          <a:schemeClr val="tx1"/>
                        </a:solidFill>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EFFFF"/>
                    </a:solidFill>
                  </a:tcPr>
                </a:tc>
                <a:tc>
                  <a:txBody>
                    <a:bodyPr/>
                    <a:lstStyle/>
                    <a:p>
                      <a:pPr algn="ctr"/>
                      <a:r>
                        <a:rPr lang="en-US" altLang="zh-CN" sz="1500" dirty="0">
                          <a:solidFill>
                            <a:schemeClr val="tx1"/>
                          </a:solidFill>
                        </a:rPr>
                        <a:t>0100</a:t>
                      </a:r>
                      <a:endParaRPr lang="zh-CN" altLang="en-US" sz="1500" dirty="0">
                        <a:solidFill>
                          <a:schemeClr val="tx1"/>
                        </a:solidFill>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EFFFF"/>
                    </a:solidFill>
                  </a:tcPr>
                </a:tc>
                <a:tc>
                  <a:txBody>
                    <a:bodyPr/>
                    <a:lstStyle/>
                    <a:p>
                      <a:pPr algn="ctr"/>
                      <a:r>
                        <a:rPr lang="en-US" altLang="zh-CN" sz="1500" dirty="0">
                          <a:solidFill>
                            <a:schemeClr val="tx1"/>
                          </a:solidFill>
                        </a:rPr>
                        <a:t>0101</a:t>
                      </a:r>
                      <a:endParaRPr lang="zh-CN" altLang="en-US" sz="1500" dirty="0">
                        <a:solidFill>
                          <a:schemeClr val="tx1"/>
                        </a:solidFill>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EFFFF"/>
                    </a:solidFill>
                  </a:tcPr>
                </a:tc>
                <a:tc>
                  <a:txBody>
                    <a:bodyPr/>
                    <a:lstStyle/>
                    <a:p>
                      <a:pPr algn="ctr"/>
                      <a:r>
                        <a:rPr lang="en-US" altLang="zh-CN" sz="1500" dirty="0">
                          <a:solidFill>
                            <a:schemeClr val="tx1"/>
                          </a:solidFill>
                        </a:rPr>
                        <a:t>0110</a:t>
                      </a:r>
                      <a:endParaRPr lang="zh-CN" altLang="en-US" sz="1500" dirty="0">
                        <a:solidFill>
                          <a:schemeClr val="tx1"/>
                        </a:solidFill>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EFFFF"/>
                    </a:solidFill>
                  </a:tcPr>
                </a:tc>
                <a:tc>
                  <a:txBody>
                    <a:bodyPr/>
                    <a:lstStyle/>
                    <a:p>
                      <a:pPr algn="ctr"/>
                      <a:r>
                        <a:rPr lang="en-US" altLang="zh-CN" sz="1500" dirty="0">
                          <a:solidFill>
                            <a:schemeClr val="tx1"/>
                          </a:solidFill>
                        </a:rPr>
                        <a:t>0111</a:t>
                      </a:r>
                      <a:endParaRPr lang="zh-CN" altLang="en-US" sz="1500" dirty="0">
                        <a:solidFill>
                          <a:schemeClr val="tx1"/>
                        </a:solidFill>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EFFFF"/>
                    </a:solidFill>
                  </a:tcPr>
                </a:tc>
              </a:tr>
              <a:tr h="274356">
                <a:tc>
                  <a:txBody>
                    <a:bodyPr/>
                    <a:lstStyle/>
                    <a:p>
                      <a:pPr algn="ctr"/>
                      <a:r>
                        <a:rPr lang="en-US" altLang="zh-CN" sz="1400" b="1" dirty="0">
                          <a:solidFill>
                            <a:schemeClr val="tx1"/>
                          </a:solidFill>
                          <a:latin typeface="+mj-lt"/>
                        </a:rPr>
                        <a:t>0000</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NUL</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DLE</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BDDADF"/>
                    </a:solidFill>
                  </a:tcPr>
                </a:tc>
                <a:tc>
                  <a:txBody>
                    <a:bodyPr/>
                    <a:lstStyle/>
                    <a:p>
                      <a:pPr algn="ctr"/>
                      <a:r>
                        <a:rPr lang="en-US" altLang="zh-CN" sz="1400" b="1" dirty="0">
                          <a:latin typeface="Consolas" panose="020B0609020204030204" pitchFamily="49" charset="0"/>
                        </a:rPr>
                        <a:t>SPACE</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BDDADF"/>
                    </a:solidFill>
                  </a:tcPr>
                </a:tc>
                <a:tc>
                  <a:txBody>
                    <a:bodyPr/>
                    <a:lstStyle/>
                    <a:p>
                      <a:pPr algn="ctr"/>
                      <a:r>
                        <a:rPr lang="en-US" altLang="zh-CN" sz="1400" b="1" dirty="0">
                          <a:latin typeface="Consolas" panose="020B0609020204030204" pitchFamily="49" charset="0"/>
                        </a:rPr>
                        <a:t>0</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P</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p</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0001</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SOH</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DC1</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1</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A</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Q</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a</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q</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81940">
                <a:tc>
                  <a:txBody>
                    <a:bodyPr/>
                    <a:lstStyle/>
                    <a:p>
                      <a:pPr algn="ctr"/>
                      <a:r>
                        <a:rPr lang="en-US" altLang="zh-CN" sz="1400" b="1" dirty="0">
                          <a:solidFill>
                            <a:schemeClr val="tx1"/>
                          </a:solidFill>
                          <a:latin typeface="+mj-lt"/>
                        </a:rPr>
                        <a:t>0010</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STX</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DC2</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2</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B</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R</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b</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r</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0011</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ETX</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DC3</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3</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C</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S</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c</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s</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0100</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EOT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DC4</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4</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D</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d</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0101</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ENQ</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ANK</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5</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E</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U</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e</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u</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0110</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ACK</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SYN</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&amp;</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6</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F</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V</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f</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v</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0111</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BEL</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ETB</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7</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G</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W</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g</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w</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1000</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BS</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CAN</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8</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H</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X</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h</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x</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1001</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HT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EM</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9</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400" b="1" dirty="0">
                          <a:latin typeface="Consolas" panose="020B0609020204030204" pitchFamily="49" charset="0"/>
                        </a:rPr>
                        <a:t>I</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Y</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err="1">
                          <a:latin typeface="Consolas" panose="020B0609020204030204" pitchFamily="49" charset="0"/>
                        </a:rPr>
                        <a:t>i</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y</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1010</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LF</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SUB</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J</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Z</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j</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z</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r>
              <a:tr h="274356">
                <a:tc>
                  <a:txBody>
                    <a:bodyPr/>
                    <a:lstStyle/>
                    <a:p>
                      <a:pPr algn="ctr"/>
                      <a:r>
                        <a:rPr lang="en-US" altLang="zh-CN" sz="1400" b="1" dirty="0">
                          <a:solidFill>
                            <a:schemeClr val="tx1"/>
                          </a:solidFill>
                          <a:latin typeface="+mj-lt"/>
                        </a:rPr>
                        <a:t>1011</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VT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ESC</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K</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k</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74356">
                <a:tc>
                  <a:txBody>
                    <a:bodyPr/>
                    <a:lstStyle/>
                    <a:p>
                      <a:pPr algn="ctr"/>
                      <a:r>
                        <a:rPr lang="en-US" altLang="zh-CN" sz="1400" b="1" dirty="0">
                          <a:solidFill>
                            <a:schemeClr val="tx1"/>
                          </a:solidFill>
                          <a:latin typeface="+mj-lt"/>
                        </a:rPr>
                        <a:t>1100</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FF</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FS</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&lt;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L</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l</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74356">
                <a:tc>
                  <a:txBody>
                    <a:bodyPr/>
                    <a:lstStyle/>
                    <a:p>
                      <a:pPr algn="ctr"/>
                      <a:r>
                        <a:rPr lang="en-US" altLang="zh-CN" sz="1400" b="1" dirty="0">
                          <a:solidFill>
                            <a:schemeClr val="tx1"/>
                          </a:solidFill>
                          <a:latin typeface="+mj-lt"/>
                        </a:rPr>
                        <a:t>1101</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CR</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GS</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M</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m</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74356">
                <a:tc>
                  <a:txBody>
                    <a:bodyPr/>
                    <a:lstStyle/>
                    <a:p>
                      <a:pPr algn="ctr"/>
                      <a:r>
                        <a:rPr lang="en-US" altLang="zh-CN" sz="1400" b="1" dirty="0">
                          <a:solidFill>
                            <a:schemeClr val="tx1"/>
                          </a:solidFill>
                          <a:latin typeface="+mj-lt"/>
                        </a:rPr>
                        <a:t>1110</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SO</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RS</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&gt;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N</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n</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74356">
                <a:tc>
                  <a:txBody>
                    <a:bodyPr/>
                    <a:lstStyle/>
                    <a:p>
                      <a:pPr algn="ctr"/>
                      <a:r>
                        <a:rPr lang="en-US" altLang="zh-CN" sz="1400" b="1" dirty="0">
                          <a:solidFill>
                            <a:schemeClr val="tx1"/>
                          </a:solidFill>
                          <a:latin typeface="+mj-lt"/>
                        </a:rPr>
                        <a:t>1111</a:t>
                      </a:r>
                      <a:endParaRPr lang="zh-CN" altLang="en-US" sz="1400" b="1" dirty="0">
                        <a:solidFill>
                          <a:schemeClr val="tx1"/>
                        </a:solidFill>
                        <a:latin typeface="+mj-lt"/>
                      </a:endParaRPr>
                    </a:p>
                  </a:txBody>
                  <a:tcPr marL="68589" marR="68589" marT="34294" marB="3429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SI</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US</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O</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400" b="1" dirty="0">
                          <a:latin typeface="Consolas" panose="020B0609020204030204" pitchFamily="49" charset="0"/>
                        </a:rPr>
                        <a:t>_</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altLang="zh-CN" sz="1400" b="1" dirty="0">
                          <a:latin typeface="Consolas" panose="020B0609020204030204" pitchFamily="49" charset="0"/>
                        </a:rPr>
                        <a:t>o</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CCC"/>
                    </a:solidFill>
                  </a:tcPr>
                </a:tc>
                <a:tc>
                  <a:txBody>
                    <a:bodyPr/>
                    <a:lstStyle/>
                    <a:p>
                      <a:pPr algn="ctr"/>
                      <a:r>
                        <a:rPr lang="en-US" altLang="zh-CN" sz="1400" b="1" dirty="0">
                          <a:latin typeface="Consolas" panose="020B0609020204030204" pitchFamily="49" charset="0"/>
                        </a:rPr>
                        <a:t>DEL</a:t>
                      </a:r>
                      <a:endParaRPr lang="zh-CN" altLang="en-US" sz="1400" b="1" dirty="0">
                        <a:latin typeface="Consolas" panose="020B0609020204030204" pitchFamily="49" charset="0"/>
                      </a:endParaRPr>
                    </a:p>
                  </a:txBody>
                  <a:tcPr marL="68589" marR="68589" marT="34294" marB="342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40000"/>
                        <a:lumOff val="60000"/>
                      </a:schemeClr>
                    </a:solidFill>
                  </a:tcPr>
                </a:tc>
              </a:tr>
            </a:tbl>
          </a:graphicData>
        </a:graphic>
      </p:graphicFrame>
      <p:sp>
        <p:nvSpPr>
          <p:cNvPr id="11" name="文本框 10"/>
          <p:cNvSpPr txBox="1"/>
          <p:nvPr/>
        </p:nvSpPr>
        <p:spPr>
          <a:xfrm>
            <a:off x="1751724" y="966060"/>
            <a:ext cx="681355" cy="321945"/>
          </a:xfrm>
          <a:prstGeom prst="rect">
            <a:avLst/>
          </a:prstGeom>
          <a:noFill/>
        </p:spPr>
        <p:txBody>
          <a:bodyPr wrap="none" rtlCol="0">
            <a:spAutoFit/>
          </a:bodyPr>
          <a:lstStyle/>
          <a:p>
            <a:r>
              <a:rPr lang="zh-CN" altLang="en-US" sz="1500" b="1" dirty="0">
                <a:latin typeface="微软雅黑" panose="020B0503020204020204" charset="-122"/>
                <a:ea typeface="微软雅黑" panose="020B0503020204020204" charset="-122"/>
              </a:rPr>
              <a:t>高</a:t>
            </a:r>
            <a:r>
              <a:rPr lang="en-US" altLang="zh-CN" sz="1500" b="1" dirty="0">
                <a:latin typeface="微软雅黑" panose="020B0503020204020204" charset="-122"/>
                <a:ea typeface="微软雅黑" panose="020B0503020204020204" charset="-122"/>
              </a:rPr>
              <a:t>4</a:t>
            </a:r>
            <a:r>
              <a:rPr lang="zh-CN" altLang="en-US" sz="1500" b="1" dirty="0">
                <a:latin typeface="微软雅黑" panose="020B0503020204020204" charset="-122"/>
                <a:ea typeface="微软雅黑" panose="020B0503020204020204" charset="-122"/>
              </a:rPr>
              <a:t>位</a:t>
            </a:r>
            <a:endParaRPr lang="zh-CN" altLang="en-US" sz="1500" b="1" dirty="0">
              <a:latin typeface="微软雅黑" panose="020B0503020204020204" charset="-122"/>
              <a:ea typeface="微软雅黑" panose="020B0503020204020204" charset="-122"/>
            </a:endParaRPr>
          </a:p>
        </p:txBody>
      </p:sp>
      <p:sp>
        <p:nvSpPr>
          <p:cNvPr id="13" name="文本框 12"/>
          <p:cNvSpPr txBox="1"/>
          <p:nvPr/>
        </p:nvSpPr>
        <p:spPr>
          <a:xfrm>
            <a:off x="1289976" y="1196368"/>
            <a:ext cx="681355" cy="321945"/>
          </a:xfrm>
          <a:prstGeom prst="rect">
            <a:avLst/>
          </a:prstGeom>
          <a:noFill/>
        </p:spPr>
        <p:txBody>
          <a:bodyPr wrap="none" rtlCol="0">
            <a:spAutoFit/>
          </a:bodyPr>
          <a:lstStyle/>
          <a:p>
            <a:r>
              <a:rPr lang="zh-CN" altLang="en-US" sz="1500" b="1" dirty="0">
                <a:latin typeface="微软雅黑" panose="020B0503020204020204" charset="-122"/>
                <a:ea typeface="微软雅黑" panose="020B0503020204020204" charset="-122"/>
              </a:rPr>
              <a:t>低</a:t>
            </a:r>
            <a:r>
              <a:rPr lang="en-US" altLang="zh-CN" sz="1500" b="1" dirty="0">
                <a:latin typeface="微软雅黑" panose="020B0503020204020204" charset="-122"/>
                <a:ea typeface="微软雅黑" panose="020B0503020204020204" charset="-122"/>
              </a:rPr>
              <a:t>4</a:t>
            </a:r>
            <a:r>
              <a:rPr lang="zh-CN" altLang="en-US" sz="1500" b="1" dirty="0">
                <a:latin typeface="微软雅黑" panose="020B0503020204020204" charset="-122"/>
                <a:ea typeface="微软雅黑" panose="020B0503020204020204" charset="-122"/>
              </a:rPr>
              <a:t>位</a:t>
            </a:r>
            <a:endParaRPr lang="zh-CN" altLang="en-US" sz="1500" b="1" dirty="0">
              <a:latin typeface="微软雅黑" panose="020B0503020204020204" charset="-122"/>
              <a:ea typeface="微软雅黑" panose="020B0503020204020204" charset="-122"/>
            </a:endParaRPr>
          </a:p>
        </p:txBody>
      </p:sp>
      <p:cxnSp>
        <p:nvCxnSpPr>
          <p:cNvPr id="15" name="直接连接符 14"/>
          <p:cNvCxnSpPr/>
          <p:nvPr/>
        </p:nvCxnSpPr>
        <p:spPr>
          <a:xfrm>
            <a:off x="1301585" y="992032"/>
            <a:ext cx="1026248" cy="504458"/>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a:effectLst/>
              </a:rPr>
              <a:t>InputStreamReader</a:t>
            </a:r>
            <a:r>
              <a:rPr lang="zh-CN" altLang="zh-CN" dirty="0">
                <a:effectLst/>
              </a:rPr>
              <a:t>和</a:t>
            </a:r>
            <a:r>
              <a:rPr lang="en-US" altLang="zh-CN" dirty="0">
                <a:effectLst/>
              </a:rPr>
              <a:t>OutputStreamWriter</a:t>
            </a:r>
            <a:endParaRPr lang="zh-CN" altLang="en-US" dirty="0"/>
          </a:p>
        </p:txBody>
      </p:sp>
      <p:sp>
        <p:nvSpPr>
          <p:cNvPr id="4" name="内容占位符 2"/>
          <p:cNvSpPr>
            <a:spLocks noGrp="1"/>
          </p:cNvSpPr>
          <p:nvPr>
            <p:ph idx="4294967295"/>
          </p:nvPr>
        </p:nvSpPr>
        <p:spPr>
          <a:xfrm>
            <a:off x="332105" y="1469390"/>
            <a:ext cx="8229600" cy="4525645"/>
          </a:xfrm>
        </p:spPr>
        <p:txBody>
          <a:bodyPr>
            <a:normAutofit/>
          </a:bodyPr>
          <a:lstStyle/>
          <a:p>
            <a:r>
              <a:rPr lang="en-US" altLang="zh-CN" sz="2400" dirty="0"/>
              <a:t>ISO8859</a:t>
            </a:r>
            <a:r>
              <a:rPr lang="zh-CN" altLang="en-US" sz="2400" dirty="0"/>
              <a:t>：扩展</a:t>
            </a:r>
            <a:r>
              <a:rPr lang="en-US" altLang="zh-CN" sz="2400" dirty="0"/>
              <a:t>ASCII</a:t>
            </a:r>
            <a:r>
              <a:rPr lang="zh-CN" altLang="en-US" sz="2400" dirty="0"/>
              <a:t>码字符集</a:t>
            </a:r>
            <a:endParaRPr lang="zh-CN" altLang="en-US" sz="2400" dirty="0"/>
          </a:p>
        </p:txBody>
      </p:sp>
      <p:grpSp>
        <p:nvGrpSpPr>
          <p:cNvPr id="5" name="Group 37"/>
          <p:cNvGrpSpPr/>
          <p:nvPr/>
        </p:nvGrpSpPr>
        <p:grpSpPr bwMode="auto">
          <a:xfrm>
            <a:off x="611560" y="2513538"/>
            <a:ext cx="4275203" cy="2613043"/>
            <a:chOff x="2852" y="1718"/>
            <a:chExt cx="2932" cy="2058"/>
          </a:xfrm>
        </p:grpSpPr>
        <p:grpSp>
          <p:nvGrpSpPr>
            <p:cNvPr id="6" name="Group 28"/>
            <p:cNvGrpSpPr/>
            <p:nvPr/>
          </p:nvGrpSpPr>
          <p:grpSpPr bwMode="auto">
            <a:xfrm>
              <a:off x="2852" y="1718"/>
              <a:ext cx="1286" cy="2058"/>
              <a:chOff x="3091" y="2160"/>
              <a:chExt cx="1286" cy="2058"/>
            </a:xfrm>
          </p:grpSpPr>
          <p:sp>
            <p:nvSpPr>
              <p:cNvPr id="8" name="Rectangle 14"/>
              <p:cNvSpPr>
                <a:spLocks noChangeArrowheads="1"/>
              </p:cNvSpPr>
              <p:nvPr/>
            </p:nvSpPr>
            <p:spPr bwMode="auto">
              <a:xfrm>
                <a:off x="3091" y="2160"/>
                <a:ext cx="627" cy="1516"/>
              </a:xfrm>
              <a:prstGeom prst="rect">
                <a:avLst/>
              </a:prstGeom>
              <a:solidFill>
                <a:srgbClr val="9F81E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endParaRPr lang="zh-CN" altLang="en-US" sz="1350"/>
              </a:p>
            </p:txBody>
          </p:sp>
          <p:sp>
            <p:nvSpPr>
              <p:cNvPr id="9" name="Rectangle 20"/>
              <p:cNvSpPr>
                <a:spLocks noChangeArrowheads="1"/>
              </p:cNvSpPr>
              <p:nvPr/>
            </p:nvSpPr>
            <p:spPr bwMode="auto">
              <a:xfrm>
                <a:off x="3187" y="2256"/>
                <a:ext cx="627" cy="1516"/>
              </a:xfrm>
              <a:prstGeom prst="rect">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endParaRPr lang="zh-CN" altLang="en-US" sz="1350"/>
              </a:p>
            </p:txBody>
          </p:sp>
          <p:sp>
            <p:nvSpPr>
              <p:cNvPr id="10" name="Rectangle 21"/>
              <p:cNvSpPr>
                <a:spLocks noChangeArrowheads="1"/>
              </p:cNvSpPr>
              <p:nvPr/>
            </p:nvSpPr>
            <p:spPr bwMode="auto">
              <a:xfrm>
                <a:off x="3283" y="2352"/>
                <a:ext cx="627" cy="1516"/>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endParaRPr lang="zh-CN" altLang="en-US" sz="1350"/>
              </a:p>
            </p:txBody>
          </p:sp>
          <p:sp>
            <p:nvSpPr>
              <p:cNvPr id="11" name="Rectangle 22"/>
              <p:cNvSpPr>
                <a:spLocks noChangeArrowheads="1"/>
              </p:cNvSpPr>
              <p:nvPr/>
            </p:nvSpPr>
            <p:spPr bwMode="auto">
              <a:xfrm>
                <a:off x="3379" y="2448"/>
                <a:ext cx="627" cy="1516"/>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endParaRPr lang="zh-CN" altLang="en-US" sz="1350"/>
              </a:p>
            </p:txBody>
          </p:sp>
          <p:sp>
            <p:nvSpPr>
              <p:cNvPr id="12" name="Rectangle 23"/>
              <p:cNvSpPr>
                <a:spLocks noChangeArrowheads="1"/>
              </p:cNvSpPr>
              <p:nvPr/>
            </p:nvSpPr>
            <p:spPr bwMode="auto">
              <a:xfrm>
                <a:off x="3475" y="2544"/>
                <a:ext cx="627" cy="1516"/>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endParaRPr lang="zh-CN" altLang="en-US" sz="1350"/>
              </a:p>
            </p:txBody>
          </p:sp>
          <p:sp>
            <p:nvSpPr>
              <p:cNvPr id="13" name="Rectangle 24"/>
              <p:cNvSpPr>
                <a:spLocks noChangeArrowheads="1"/>
              </p:cNvSpPr>
              <p:nvPr/>
            </p:nvSpPr>
            <p:spPr bwMode="auto">
              <a:xfrm>
                <a:off x="3571" y="2640"/>
                <a:ext cx="627" cy="1516"/>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endParaRPr lang="zh-CN" altLang="en-US" sz="1350"/>
              </a:p>
            </p:txBody>
          </p:sp>
          <p:sp>
            <p:nvSpPr>
              <p:cNvPr id="14" name="Rectangle 25"/>
              <p:cNvSpPr>
                <a:spLocks noChangeArrowheads="1"/>
              </p:cNvSpPr>
              <p:nvPr/>
            </p:nvSpPr>
            <p:spPr bwMode="auto">
              <a:xfrm>
                <a:off x="3750" y="2702"/>
                <a:ext cx="627" cy="1516"/>
              </a:xfrm>
              <a:prstGeom prst="rect">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endParaRPr lang="zh-CN" altLang="en-US" sz="1350"/>
              </a:p>
            </p:txBody>
          </p:sp>
        </p:grpSp>
        <p:sp>
          <p:nvSpPr>
            <p:cNvPr id="7" name="AutoShape 26"/>
            <p:cNvSpPr>
              <a:spLocks noChangeArrowheads="1"/>
            </p:cNvSpPr>
            <p:nvPr/>
          </p:nvSpPr>
          <p:spPr bwMode="auto">
            <a:xfrm>
              <a:off x="4267" y="1738"/>
              <a:ext cx="1517" cy="1880"/>
            </a:xfrm>
            <a:prstGeom prst="wedgeRoundRectCallout">
              <a:avLst>
                <a:gd name="adj1" fmla="val -72102"/>
                <a:gd name="adj2" fmla="val 13565"/>
                <a:gd name="adj3" fmla="val 16667"/>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eaLnBrk="0" hangingPunct="0">
                <a:lnSpc>
                  <a:spcPct val="90000"/>
                </a:lnSpc>
                <a:spcBef>
                  <a:spcPct val="20000"/>
                </a:spcBef>
              </a:pPr>
              <a:r>
                <a:rPr lang="en-US" altLang="zh-CN" sz="1050" b="1" dirty="0">
                  <a:latin typeface="Consolas" panose="020B0609020204030204" pitchFamily="49" charset="0"/>
                </a:rPr>
                <a:t>1 Latin1 (West European) </a:t>
              </a:r>
              <a:endParaRPr lang="en-US" altLang="zh-CN" sz="1050" b="1" dirty="0">
                <a:latin typeface="Consolas" panose="020B0609020204030204" pitchFamily="49" charset="0"/>
              </a:endParaRPr>
            </a:p>
            <a:p>
              <a:pPr eaLnBrk="0" hangingPunct="0">
                <a:lnSpc>
                  <a:spcPct val="90000"/>
                </a:lnSpc>
                <a:spcBef>
                  <a:spcPct val="20000"/>
                </a:spcBef>
              </a:pPr>
              <a:r>
                <a:rPr lang="en-US" altLang="zh-CN" sz="1050" b="1" dirty="0">
                  <a:latin typeface="Consolas" panose="020B0609020204030204" pitchFamily="49" charset="0"/>
                </a:rPr>
                <a:t>2 Latin2 (East European) </a:t>
              </a:r>
              <a:endParaRPr lang="en-US" altLang="zh-CN" sz="1050" b="1" dirty="0">
                <a:latin typeface="Consolas" panose="020B0609020204030204" pitchFamily="49" charset="0"/>
              </a:endParaRPr>
            </a:p>
            <a:p>
              <a:pPr eaLnBrk="0" hangingPunct="0">
                <a:lnSpc>
                  <a:spcPct val="90000"/>
                </a:lnSpc>
                <a:spcBef>
                  <a:spcPct val="20000"/>
                </a:spcBef>
              </a:pPr>
              <a:r>
                <a:rPr lang="en-US" altLang="zh-CN" sz="1050" b="1" dirty="0">
                  <a:latin typeface="Consolas" panose="020B0609020204030204" pitchFamily="49" charset="0"/>
                </a:rPr>
                <a:t>3 Latin3 (South European) </a:t>
              </a:r>
              <a:endParaRPr lang="en-US" altLang="zh-CN" sz="1050" b="1" dirty="0">
                <a:latin typeface="Consolas" panose="020B0609020204030204" pitchFamily="49" charset="0"/>
              </a:endParaRPr>
            </a:p>
            <a:p>
              <a:pPr eaLnBrk="0" hangingPunct="0">
                <a:lnSpc>
                  <a:spcPct val="90000"/>
                </a:lnSpc>
                <a:spcBef>
                  <a:spcPct val="20000"/>
                </a:spcBef>
              </a:pPr>
              <a:r>
                <a:rPr lang="en-US" altLang="zh-CN" sz="1050" b="1" dirty="0">
                  <a:latin typeface="Consolas" panose="020B0609020204030204" pitchFamily="49" charset="0"/>
                </a:rPr>
                <a:t>4 Latin4 (North European) </a:t>
              </a:r>
              <a:endParaRPr lang="en-US" altLang="zh-CN" sz="1050" b="1" dirty="0">
                <a:latin typeface="Consolas" panose="020B0609020204030204" pitchFamily="49" charset="0"/>
              </a:endParaRPr>
            </a:p>
            <a:p>
              <a:pPr eaLnBrk="0" hangingPunct="0">
                <a:lnSpc>
                  <a:spcPct val="90000"/>
                </a:lnSpc>
                <a:spcBef>
                  <a:spcPct val="20000"/>
                </a:spcBef>
              </a:pPr>
              <a:r>
                <a:rPr lang="en-US" altLang="zh-CN" sz="1050" b="1" dirty="0">
                  <a:latin typeface="Consolas" panose="020B0609020204030204" pitchFamily="49" charset="0"/>
                </a:rPr>
                <a:t>5 Cyrillic </a:t>
              </a:r>
              <a:endParaRPr lang="en-US" altLang="zh-CN" sz="1050" b="1" dirty="0">
                <a:latin typeface="Consolas" panose="020B0609020204030204" pitchFamily="49" charset="0"/>
              </a:endParaRPr>
            </a:p>
            <a:p>
              <a:pPr eaLnBrk="0" hangingPunct="0">
                <a:lnSpc>
                  <a:spcPct val="90000"/>
                </a:lnSpc>
                <a:spcBef>
                  <a:spcPct val="20000"/>
                </a:spcBef>
              </a:pPr>
              <a:r>
                <a:rPr lang="en-US" altLang="zh-CN" sz="1050" b="1" dirty="0">
                  <a:latin typeface="Consolas" panose="020B0609020204030204" pitchFamily="49" charset="0"/>
                </a:rPr>
                <a:t>6 Arabic </a:t>
              </a:r>
              <a:endParaRPr lang="en-US" altLang="zh-CN" sz="1050" b="1" dirty="0">
                <a:latin typeface="Consolas" panose="020B0609020204030204" pitchFamily="49" charset="0"/>
              </a:endParaRPr>
            </a:p>
            <a:p>
              <a:pPr eaLnBrk="0" hangingPunct="0">
                <a:lnSpc>
                  <a:spcPct val="90000"/>
                </a:lnSpc>
                <a:spcBef>
                  <a:spcPct val="20000"/>
                </a:spcBef>
              </a:pPr>
              <a:r>
                <a:rPr lang="en-US" altLang="zh-CN" sz="1050" b="1" dirty="0">
                  <a:latin typeface="Consolas" panose="020B0609020204030204" pitchFamily="49" charset="0"/>
                </a:rPr>
                <a:t>7 Greek </a:t>
              </a:r>
              <a:endParaRPr lang="en-US" altLang="zh-CN" sz="1050" b="1" dirty="0">
                <a:latin typeface="Consolas" panose="020B0609020204030204" pitchFamily="49" charset="0"/>
              </a:endParaRPr>
            </a:p>
            <a:p>
              <a:pPr eaLnBrk="0" hangingPunct="0">
                <a:lnSpc>
                  <a:spcPct val="90000"/>
                </a:lnSpc>
                <a:spcBef>
                  <a:spcPct val="20000"/>
                </a:spcBef>
              </a:pPr>
              <a:r>
                <a:rPr lang="en-US" altLang="zh-CN" sz="1050" b="1" dirty="0">
                  <a:latin typeface="Consolas" panose="020B0609020204030204" pitchFamily="49" charset="0"/>
                </a:rPr>
                <a:t>8 Hebrew </a:t>
              </a:r>
              <a:endParaRPr lang="en-US" altLang="zh-CN" sz="1050" b="1" dirty="0">
                <a:latin typeface="Consolas" panose="020B0609020204030204" pitchFamily="49" charset="0"/>
              </a:endParaRPr>
            </a:p>
            <a:p>
              <a:pPr eaLnBrk="0" hangingPunct="0">
                <a:lnSpc>
                  <a:spcPct val="90000"/>
                </a:lnSpc>
                <a:spcBef>
                  <a:spcPct val="20000"/>
                </a:spcBef>
              </a:pPr>
              <a:r>
                <a:rPr lang="en-US" altLang="zh-CN" sz="1050" b="1" dirty="0">
                  <a:latin typeface="Consolas" panose="020B0609020204030204" pitchFamily="49" charset="0"/>
                </a:rPr>
                <a:t>9 Latin5 (Turkish) </a:t>
              </a:r>
              <a:endParaRPr lang="en-US" altLang="zh-CN" sz="1050" b="1" dirty="0">
                <a:latin typeface="Consolas" panose="020B0609020204030204" pitchFamily="49" charset="0"/>
              </a:endParaRPr>
            </a:p>
            <a:p>
              <a:pPr eaLnBrk="0" hangingPunct="0">
                <a:lnSpc>
                  <a:spcPct val="90000"/>
                </a:lnSpc>
                <a:spcBef>
                  <a:spcPct val="20000"/>
                </a:spcBef>
              </a:pPr>
              <a:r>
                <a:rPr lang="en-US" altLang="zh-CN" sz="1050" b="1" dirty="0">
                  <a:latin typeface="Consolas" panose="020B0609020204030204" pitchFamily="49" charset="0"/>
                </a:rPr>
                <a:t>10 Latin6 (Nordic) </a:t>
              </a:r>
              <a:endParaRPr lang="en-US" altLang="zh-CN" sz="1050" b="1" dirty="0">
                <a:latin typeface="Consolas" panose="020B0609020204030204" pitchFamily="49" charset="0"/>
              </a:endParaRPr>
            </a:p>
            <a:p>
              <a:pPr eaLnBrk="0" hangingPunct="0">
                <a:lnSpc>
                  <a:spcPct val="90000"/>
                </a:lnSpc>
                <a:spcBef>
                  <a:spcPct val="20000"/>
                </a:spcBef>
              </a:pPr>
              <a:r>
                <a:rPr lang="en-US" altLang="zh-CN" sz="825" dirty="0">
                  <a:latin typeface="Consolas" panose="020B0609020204030204" pitchFamily="49" charset="0"/>
                </a:rPr>
                <a:t>     ………</a:t>
              </a:r>
              <a:endParaRPr lang="en-US" altLang="zh-CN" sz="825" dirty="0">
                <a:latin typeface="Consolas" panose="020B0609020204030204" pitchFamily="49" charset="0"/>
              </a:endParaRPr>
            </a:p>
          </p:txBody>
        </p:sp>
      </p:grpSp>
      <p:sp>
        <p:nvSpPr>
          <p:cNvPr id="15" name="文本框 14"/>
          <p:cNvSpPr txBox="1"/>
          <p:nvPr/>
        </p:nvSpPr>
        <p:spPr>
          <a:xfrm>
            <a:off x="5153038" y="2341055"/>
            <a:ext cx="3665250" cy="2584450"/>
          </a:xfrm>
          <a:prstGeom prst="rect">
            <a:avLst/>
          </a:prstGeom>
          <a:noFill/>
        </p:spPr>
        <p:txBody>
          <a:bodyPr wrap="square">
            <a:spAutoFit/>
          </a:bodyPr>
          <a:lstStyle/>
          <a:p>
            <a:pPr>
              <a:lnSpc>
                <a:spcPct val="150000"/>
              </a:lnSpc>
            </a:pPr>
            <a:r>
              <a:rPr lang="zh-CN" altLang="zh-CN" dirty="0">
                <a:latin typeface="微软雅黑" panose="020B0503020204020204" charset="-122"/>
                <a:ea typeface="微软雅黑" panose="020B0503020204020204" charset="-122"/>
              </a:rPr>
              <a:t>国际标准化组织（</a:t>
            </a:r>
            <a:r>
              <a:rPr lang="en-US" altLang="zh-CN" dirty="0">
                <a:latin typeface="微软雅黑" panose="020B0503020204020204" charset="-122"/>
                <a:ea typeface="微软雅黑" panose="020B0503020204020204" charset="-122"/>
              </a:rPr>
              <a:t>ISO</a:t>
            </a:r>
            <a:r>
              <a:rPr lang="zh-CN" altLang="zh-CN" dirty="0">
                <a:latin typeface="微软雅黑" panose="020B0503020204020204" charset="-122"/>
                <a:ea typeface="微软雅黑" panose="020B0503020204020204" charset="-122"/>
              </a:rPr>
              <a:t>）及国际电工委员会（</a:t>
            </a:r>
            <a:r>
              <a:rPr lang="en-US" altLang="zh-CN" dirty="0">
                <a:latin typeface="微软雅黑" panose="020B0503020204020204" charset="-122"/>
                <a:ea typeface="微软雅黑" panose="020B0503020204020204" charset="-122"/>
              </a:rPr>
              <a:t>IEC</a:t>
            </a:r>
            <a:r>
              <a:rPr lang="zh-CN" altLang="zh-CN" dirty="0">
                <a:latin typeface="微软雅黑" panose="020B0503020204020204" charset="-122"/>
                <a:ea typeface="微软雅黑" panose="020B0503020204020204" charset="-122"/>
              </a:rPr>
              <a:t>）联合制定的一系列</a:t>
            </a:r>
            <a:r>
              <a:rPr lang="en-US" altLang="zh-CN" dirty="0">
                <a:latin typeface="微软雅黑" panose="020B0503020204020204" charset="-122"/>
                <a:ea typeface="微软雅黑" panose="020B0503020204020204" charset="-122"/>
              </a:rPr>
              <a:t>8</a:t>
            </a:r>
            <a:r>
              <a:rPr lang="zh-CN" altLang="zh-CN" dirty="0">
                <a:latin typeface="微软雅黑" panose="020B0503020204020204" charset="-122"/>
                <a:ea typeface="微软雅黑" panose="020B0503020204020204" charset="-122"/>
              </a:rPr>
              <a:t>位元字符集的标准，现时定义了</a:t>
            </a:r>
            <a:r>
              <a:rPr lang="en-US" altLang="zh-CN" dirty="0">
                <a:latin typeface="微软雅黑" panose="020B0503020204020204" charset="-122"/>
                <a:ea typeface="微软雅黑" panose="020B0503020204020204" charset="-122"/>
              </a:rPr>
              <a:t>15</a:t>
            </a:r>
            <a:r>
              <a:rPr lang="zh-CN" altLang="zh-CN" dirty="0">
                <a:latin typeface="微软雅黑" panose="020B0503020204020204" charset="-122"/>
                <a:ea typeface="微软雅黑" panose="020B0503020204020204" charset="-122"/>
              </a:rPr>
              <a:t>个字符集。</a:t>
            </a:r>
            <a:endParaRPr lang="en-US" altLang="zh-CN" dirty="0">
              <a:latin typeface="微软雅黑" panose="020B0503020204020204" charset="-122"/>
              <a:ea typeface="微软雅黑" panose="020B0503020204020204" charset="-122"/>
            </a:endParaRPr>
          </a:p>
          <a:p>
            <a:pPr marL="257175" indent="-257175">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rPr>
              <a:t>高位为</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的</a:t>
            </a:r>
            <a:r>
              <a:rPr lang="en-US" altLang="zh-CN" dirty="0">
                <a:latin typeface="微软雅黑" panose="020B0503020204020204" charset="-122"/>
                <a:ea typeface="微软雅黑" panose="020B0503020204020204" charset="-122"/>
              </a:rPr>
              <a:t>8</a:t>
            </a:r>
            <a:r>
              <a:rPr lang="zh-CN" altLang="en-US" dirty="0">
                <a:latin typeface="微软雅黑" panose="020B0503020204020204" charset="-122"/>
                <a:ea typeface="微软雅黑" panose="020B0503020204020204" charset="-122"/>
              </a:rPr>
              <a:t>位编码</a:t>
            </a:r>
            <a:endParaRPr lang="en-US" altLang="zh-CN" dirty="0">
              <a:latin typeface="微软雅黑" panose="020B0503020204020204" charset="-122"/>
              <a:ea typeface="微软雅黑" panose="020B0503020204020204" charset="-122"/>
            </a:endParaRPr>
          </a:p>
          <a:p>
            <a:pPr marL="257175" indent="-257175">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rPr>
              <a:t>均属于拉丁语系</a:t>
            </a:r>
            <a:endParaRPr lang="zh-CN" altLang="en-US" dirty="0">
              <a:latin typeface="微软雅黑" panose="020B0503020204020204" charset="-122"/>
              <a:ea typeface="微软雅黑" panose="020B0503020204020204" charset="-122"/>
            </a:endParaRPr>
          </a:p>
        </p:txBody>
      </p:sp>
      <p:graphicFrame>
        <p:nvGraphicFramePr>
          <p:cNvPr id="18" name="Group 34"/>
          <p:cNvGraphicFramePr>
            <a:graphicFrameLocks noGrp="1"/>
          </p:cNvGraphicFramePr>
          <p:nvPr/>
        </p:nvGraphicFramePr>
        <p:xfrm>
          <a:off x="5580112" y="1480705"/>
          <a:ext cx="1486440" cy="388296"/>
        </p:xfrm>
        <a:graphic>
          <a:graphicData uri="http://schemas.openxmlformats.org/drawingml/2006/table">
            <a:tbl>
              <a:tblPr/>
              <a:tblGrid>
                <a:gridCol w="371610"/>
                <a:gridCol w="371610"/>
                <a:gridCol w="371610"/>
                <a:gridCol w="371610"/>
              </a:tblGrid>
              <a:tr h="388296">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100" b="1" i="0" u="none" strike="noStrike" cap="none" normalizeH="0" baseline="0" dirty="0">
                          <a:ln>
                            <a:noFill/>
                          </a:ln>
                          <a:solidFill>
                            <a:srgbClr val="CC0000"/>
                          </a:solidFill>
                          <a:effectLst/>
                          <a:latin typeface="微软雅黑" panose="020B0503020204020204" charset="-122"/>
                          <a:ea typeface="微软雅黑" panose="020B0503020204020204" charset="-122"/>
                        </a:rPr>
                        <a:t>1</a:t>
                      </a:r>
                      <a:endParaRPr kumimoji="0" lang="zh-CN" altLang="en-US" sz="2100" b="1" i="0" u="none" strike="noStrike" cap="none" normalizeH="0" baseline="0" dirty="0">
                        <a:ln>
                          <a:noFill/>
                        </a:ln>
                        <a:solidFill>
                          <a:srgbClr val="CC0000"/>
                        </a:solidFill>
                        <a:effectLst/>
                        <a:latin typeface="微软雅黑" panose="020B0503020204020204" charset="-122"/>
                        <a:ea typeface="微软雅黑" panose="020B0503020204020204" charset="-122"/>
                      </a:endParaRPr>
                    </a:p>
                  </a:txBody>
                  <a:tcPr marL="68605" marR="68605" marT="34070" marB="3407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 name="Group 33"/>
          <p:cNvGraphicFramePr>
            <a:graphicFrameLocks noGrp="1"/>
          </p:cNvGraphicFramePr>
          <p:nvPr/>
        </p:nvGraphicFramePr>
        <p:xfrm>
          <a:off x="7072865" y="1480705"/>
          <a:ext cx="1486440" cy="388296"/>
        </p:xfrm>
        <a:graphic>
          <a:graphicData uri="http://schemas.openxmlformats.org/drawingml/2006/table">
            <a:tbl>
              <a:tblPr/>
              <a:tblGrid>
                <a:gridCol w="371610"/>
                <a:gridCol w="371610"/>
                <a:gridCol w="371610"/>
                <a:gridCol w="371610"/>
              </a:tblGrid>
              <a:tr h="388296">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100" b="1" i="0" u="none" strike="noStrike" cap="none" normalizeH="0" baseline="0" dirty="0">
                        <a:ln>
                          <a:noFill/>
                        </a:ln>
                        <a:solidFill>
                          <a:schemeClr val="tx2"/>
                        </a:solidFill>
                        <a:effectLst/>
                        <a:latin typeface="Times New Roman" panose="02020603050405020304" pitchFamily="18" charset="0"/>
                        <a:ea typeface="黑体" panose="02010609060101010101" charset="-122"/>
                      </a:endParaRPr>
                    </a:p>
                  </a:txBody>
                  <a:tcPr marL="68605" marR="68605" marT="34070" marB="3407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63270" y="1481455"/>
            <a:ext cx="8229600" cy="4525645"/>
          </a:xfrm>
        </p:spPr>
        <p:txBody>
          <a:bodyPr>
            <a:normAutofit/>
          </a:bodyPr>
          <a:lstStyle/>
          <a:p>
            <a:r>
              <a:rPr lang="zh-CN" altLang="en-US" sz="2400" dirty="0"/>
              <a:t>汉字编码：国标码</a:t>
            </a:r>
            <a:r>
              <a:rPr lang="en-US" altLang="zh-CN" sz="2400" dirty="0"/>
              <a:t>GB2312</a:t>
            </a:r>
            <a:r>
              <a:rPr lang="zh-CN" altLang="en-US" sz="2400" dirty="0"/>
              <a:t>、</a:t>
            </a:r>
            <a:r>
              <a:rPr lang="en-US" altLang="zh-CN" sz="2400" dirty="0"/>
              <a:t>GBK</a:t>
            </a:r>
            <a:endParaRPr lang="zh-CN" altLang="en-US" sz="2400" dirty="0"/>
          </a:p>
          <a:p>
            <a:endParaRPr lang="en-US" altLang="zh-CN" sz="2400" b="1" dirty="0"/>
          </a:p>
        </p:txBody>
      </p:sp>
      <p:sp>
        <p:nvSpPr>
          <p:cNvPr id="3" name="标题 2"/>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a:effectLst/>
              </a:rPr>
              <a:t>InputStreamReader</a:t>
            </a:r>
            <a:r>
              <a:rPr lang="zh-CN" altLang="zh-CN" dirty="0">
                <a:effectLst/>
              </a:rPr>
              <a:t>和</a:t>
            </a:r>
            <a:r>
              <a:rPr lang="en-US" altLang="zh-CN" dirty="0">
                <a:effectLst/>
              </a:rPr>
              <a:t>OutputStreamWriter</a:t>
            </a:r>
            <a:endParaRPr lang="zh-CN" altLang="en-US" dirty="0"/>
          </a:p>
        </p:txBody>
      </p:sp>
      <p:graphicFrame>
        <p:nvGraphicFramePr>
          <p:cNvPr id="8" name="Group 1048"/>
          <p:cNvGraphicFramePr>
            <a:graphicFrameLocks noGrp="1"/>
          </p:cNvGraphicFramePr>
          <p:nvPr/>
        </p:nvGraphicFramePr>
        <p:xfrm>
          <a:off x="2195736" y="2413897"/>
          <a:ext cx="2538616" cy="342945"/>
        </p:xfrm>
        <a:graphic>
          <a:graphicData uri="http://schemas.openxmlformats.org/drawingml/2006/table">
            <a:tbl>
              <a:tblPr/>
              <a:tblGrid>
                <a:gridCol w="317327"/>
                <a:gridCol w="317327"/>
                <a:gridCol w="317327"/>
                <a:gridCol w="317327"/>
                <a:gridCol w="317327"/>
                <a:gridCol w="317327"/>
                <a:gridCol w="317327"/>
                <a:gridCol w="317327"/>
              </a:tblGrid>
              <a:tr h="34294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1800" b="1" i="0" u="none" strike="noStrike" cap="none" normalizeH="0" baseline="0" dirty="0">
                          <a:ln>
                            <a:noFill/>
                          </a:ln>
                          <a:solidFill>
                            <a:srgbClr val="CC0000"/>
                          </a:solidFill>
                          <a:effectLst/>
                          <a:latin typeface="微软雅黑" panose="020B0503020204020204" charset="-122"/>
                          <a:ea typeface="微软雅黑" panose="020B0503020204020204" charset="-122"/>
                        </a:rPr>
                        <a:t>0</a:t>
                      </a:r>
                      <a:endParaRPr kumimoji="0" lang="zh-CN" altLang="en-US" sz="1800" b="1" i="0" u="none" strike="noStrike" cap="none" normalizeH="0" baseline="0" dirty="0">
                        <a:ln>
                          <a:noFill/>
                        </a:ln>
                        <a:solidFill>
                          <a:srgbClr val="CC0000"/>
                        </a:solidFill>
                        <a:effectLst/>
                        <a:latin typeface="微软雅黑" panose="020B0503020204020204" charset="-122"/>
                        <a:ea typeface="微软雅黑" panose="020B0503020204020204" charset="-122"/>
                      </a:endParaRPr>
                    </a:p>
                  </a:txBody>
                  <a:tcPr marL="68589" marR="68589" marT="34294" marB="342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dirty="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 name="Group 1048"/>
          <p:cNvGraphicFramePr>
            <a:graphicFrameLocks noGrp="1"/>
          </p:cNvGraphicFramePr>
          <p:nvPr/>
        </p:nvGraphicFramePr>
        <p:xfrm>
          <a:off x="4950400" y="2413898"/>
          <a:ext cx="2538616" cy="349233"/>
        </p:xfrm>
        <a:graphic>
          <a:graphicData uri="http://schemas.openxmlformats.org/drawingml/2006/table">
            <a:tbl>
              <a:tblPr/>
              <a:tblGrid>
                <a:gridCol w="317327"/>
                <a:gridCol w="317327"/>
                <a:gridCol w="317327"/>
                <a:gridCol w="317327"/>
                <a:gridCol w="317327"/>
                <a:gridCol w="317327"/>
                <a:gridCol w="317327"/>
                <a:gridCol w="317327"/>
              </a:tblGrid>
              <a:tr h="349233">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1800" b="1" i="0" u="none" strike="noStrike" cap="none" normalizeH="0" baseline="0" dirty="0">
                          <a:ln>
                            <a:noFill/>
                          </a:ln>
                          <a:solidFill>
                            <a:srgbClr val="CC0000"/>
                          </a:solidFill>
                          <a:effectLst/>
                          <a:latin typeface="微软雅黑" panose="020B0503020204020204" charset="-122"/>
                          <a:ea typeface="微软雅黑" panose="020B0503020204020204" charset="-122"/>
                        </a:rPr>
                        <a:t>0</a:t>
                      </a:r>
                      <a:endParaRPr kumimoji="0" lang="zh-CN" altLang="en-US" sz="1800" b="1" i="0" u="none" strike="noStrike" cap="none" normalizeH="0" baseline="0" dirty="0">
                        <a:ln>
                          <a:noFill/>
                        </a:ln>
                        <a:solidFill>
                          <a:srgbClr val="CC0000"/>
                        </a:solidFill>
                        <a:effectLst/>
                        <a:latin typeface="微软雅黑" panose="020B0503020204020204" charset="-122"/>
                        <a:ea typeface="微软雅黑" panose="020B0503020204020204" charset="-122"/>
                      </a:endParaRPr>
                    </a:p>
                  </a:txBody>
                  <a:tcPr marL="68589" marR="68589" marT="34294" marB="342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1800" b="1" i="0" u="none" strike="noStrike" cap="none" normalizeH="0" baseline="0" dirty="0">
                        <a:ln>
                          <a:noFill/>
                        </a:ln>
                        <a:solidFill>
                          <a:srgbClr val="CC0000"/>
                        </a:solidFill>
                        <a:effectLst/>
                        <a:latin typeface="Times New Roman" panose="02020603050405020304" pitchFamily="18" charset="0"/>
                        <a:ea typeface="黑体" panose="02010609060101010101" charset="-122"/>
                      </a:endParaRPr>
                    </a:p>
                  </a:txBody>
                  <a:tcPr marL="68589" marR="68589" marT="34294" marB="342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TextBox 66"/>
          <p:cNvSpPr txBox="1"/>
          <p:nvPr/>
        </p:nvSpPr>
        <p:spPr>
          <a:xfrm>
            <a:off x="1115475" y="2413898"/>
            <a:ext cx="1026248" cy="368300"/>
          </a:xfrm>
          <a:prstGeom prst="rect">
            <a:avLst/>
          </a:prstGeom>
          <a:noFill/>
        </p:spPr>
        <p:txBody>
          <a:bodyPr wrap="square" rtlCol="0">
            <a:spAutoFit/>
          </a:bodyPr>
          <a:lstStyle/>
          <a:p>
            <a:r>
              <a:rPr lang="zh-CN" altLang="en-US" dirty="0">
                <a:latin typeface="黑体" panose="02010609060101010101" charset="-122"/>
                <a:ea typeface="黑体" panose="02010609060101010101" charset="-122"/>
              </a:rPr>
              <a:t>国标码</a:t>
            </a:r>
            <a:endParaRPr lang="zh-CN" altLang="en-US" dirty="0">
              <a:latin typeface="黑体" panose="02010609060101010101" charset="-122"/>
              <a:ea typeface="黑体" panose="02010609060101010101" charset="-122"/>
            </a:endParaRPr>
          </a:p>
        </p:txBody>
      </p:sp>
      <p:sp>
        <p:nvSpPr>
          <p:cNvPr id="19" name="文本框 18"/>
          <p:cNvSpPr txBox="1"/>
          <p:nvPr/>
        </p:nvSpPr>
        <p:spPr>
          <a:xfrm>
            <a:off x="827584" y="3275591"/>
            <a:ext cx="7128792" cy="460375"/>
          </a:xfrm>
          <a:prstGeom prst="rect">
            <a:avLst/>
          </a:prstGeom>
          <a:noFill/>
        </p:spPr>
        <p:txBody>
          <a:bodyPr wrap="square">
            <a:spAutoFit/>
          </a:bodyPr>
          <a:lstStyle/>
          <a:p>
            <a:r>
              <a:rPr lang="en-US" altLang="zh-CN" sz="2400" dirty="0"/>
              <a:t>GBK</a:t>
            </a:r>
            <a:r>
              <a:rPr lang="zh-CN" altLang="zh-CN" sz="2400" dirty="0"/>
              <a:t>是</a:t>
            </a:r>
            <a:r>
              <a:rPr lang="en-US" altLang="zh-CN" sz="2400" dirty="0"/>
              <a:t>Windows</a:t>
            </a:r>
            <a:r>
              <a:rPr lang="zh-CN" altLang="zh-CN" sz="2400" dirty="0"/>
              <a:t>中文系统的缺省字符集</a:t>
            </a:r>
            <a:endParaRPr lang="zh-CN" altLang="en-US" sz="2400" dirty="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35000" y="1457325"/>
            <a:ext cx="8229600" cy="4525645"/>
          </a:xfrm>
        </p:spPr>
        <p:txBody>
          <a:bodyPr>
            <a:normAutofit/>
          </a:bodyPr>
          <a:lstStyle/>
          <a:p>
            <a:pPr>
              <a:spcBef>
                <a:spcPts val="300"/>
              </a:spcBef>
            </a:pPr>
            <a:r>
              <a:rPr lang="en-US" altLang="zh-CN" sz="2400" dirty="0" err="1"/>
              <a:t>unicode</a:t>
            </a:r>
            <a:r>
              <a:rPr lang="zh-CN" altLang="en-US" sz="2400" dirty="0"/>
              <a:t>编码：国际化的编码方案</a:t>
            </a:r>
            <a:endParaRPr lang="en-US" altLang="zh-CN" sz="2400" dirty="0"/>
          </a:p>
          <a:p>
            <a:pPr lvl="1">
              <a:spcBef>
                <a:spcPts val="300"/>
              </a:spcBef>
            </a:pPr>
            <a:r>
              <a:rPr lang="zh-CN" altLang="en-US" sz="2000" dirty="0"/>
              <a:t>规定了字符的码点</a:t>
            </a:r>
            <a:endParaRPr lang="en-US" altLang="zh-CN" sz="2000" dirty="0"/>
          </a:p>
          <a:p>
            <a:pPr lvl="1">
              <a:spcBef>
                <a:spcPts val="300"/>
              </a:spcBef>
            </a:pPr>
            <a:r>
              <a:rPr lang="zh-CN" altLang="en-US" sz="2000" dirty="0"/>
              <a:t>常见编码方案：</a:t>
            </a:r>
            <a:r>
              <a:rPr lang="en-US" altLang="zh-CN" sz="2000" dirty="0"/>
              <a:t>UTF-8</a:t>
            </a:r>
            <a:r>
              <a:rPr lang="zh-CN" altLang="en-US" sz="2000" dirty="0"/>
              <a:t>、</a:t>
            </a:r>
            <a:r>
              <a:rPr lang="en-US" altLang="zh-CN" sz="2000" dirty="0"/>
              <a:t>UTF-16</a:t>
            </a:r>
            <a:endParaRPr lang="en-US" altLang="zh-CN" sz="2000" b="1" dirty="0"/>
          </a:p>
        </p:txBody>
      </p:sp>
      <p:sp>
        <p:nvSpPr>
          <p:cNvPr id="3" name="标题 2"/>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a:effectLst/>
              </a:rPr>
              <a:t>InputStreamReader</a:t>
            </a:r>
            <a:r>
              <a:rPr lang="zh-CN" altLang="zh-CN" dirty="0">
                <a:effectLst/>
              </a:rPr>
              <a:t>和</a:t>
            </a:r>
            <a:r>
              <a:rPr lang="en-US" altLang="zh-CN" dirty="0">
                <a:effectLst/>
              </a:rPr>
              <a:t>OutputStreamWriter</a:t>
            </a:r>
            <a:endParaRPr lang="zh-CN" altLang="en-US" dirty="0"/>
          </a:p>
        </p:txBody>
      </p:sp>
      <p:pic>
        <p:nvPicPr>
          <p:cNvPr id="1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2237" y="3112425"/>
            <a:ext cx="7632848" cy="2727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文本框 16"/>
          <p:cNvSpPr txBox="1"/>
          <p:nvPr/>
        </p:nvSpPr>
        <p:spPr>
          <a:xfrm>
            <a:off x="5873322" y="1507058"/>
            <a:ext cx="2991428" cy="1322070"/>
          </a:xfrm>
          <a:prstGeom prst="rect">
            <a:avLst/>
          </a:prstGeom>
          <a:noFill/>
        </p:spPr>
        <p:txBody>
          <a:bodyPr wrap="square">
            <a:spAutoFit/>
          </a:bodyPr>
          <a:lstStyle>
            <a:defPPr>
              <a:defRPr lang="zh-CN"/>
            </a:defPPr>
            <a:lvl1pPr>
              <a:defRPr sz="2000">
                <a:latin typeface="微软雅黑" panose="020B0503020204020204" charset="-122"/>
                <a:ea typeface="微软雅黑" panose="020B0503020204020204" charset="-122"/>
              </a:defRPr>
            </a:lvl1pPr>
          </a:lstStyle>
          <a:p>
            <a:r>
              <a:rPr lang="en-US" altLang="zh-CN" sz="2000" dirty="0">
                <a:latin typeface="微软雅黑" panose="020B0503020204020204" charset="-122"/>
                <a:ea typeface="微软雅黑" panose="020B0503020204020204" charset="-122"/>
              </a:rPr>
              <a:t>BMP(Basic Multilingual Plane)</a:t>
            </a:r>
            <a:r>
              <a:rPr lang="zh-CN" altLang="en-US" sz="2000" dirty="0">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多语言平面</a:t>
            </a:r>
            <a:r>
              <a:rPr lang="zh-CN" altLang="en-US" dirty="0"/>
              <a:t>收集最常见的字符，编码</a:t>
            </a:r>
            <a:r>
              <a:rPr lang="en-US" altLang="zh-CN" dirty="0"/>
              <a:t>U+0000</a:t>
            </a:r>
            <a:r>
              <a:rPr lang="zh-CN" altLang="en-US" dirty="0"/>
              <a:t>到</a:t>
            </a:r>
            <a:r>
              <a:rPr lang="en-US" altLang="zh-CN" dirty="0"/>
              <a:t>U+FFFF</a:t>
            </a:r>
            <a:endParaRPr lang="zh-CN" altLang="en-US" dirty="0"/>
          </a:p>
        </p:txBody>
      </p:sp>
      <p:sp>
        <p:nvSpPr>
          <p:cNvPr id="20" name="文本框 19"/>
          <p:cNvSpPr txBox="1"/>
          <p:nvPr/>
        </p:nvSpPr>
        <p:spPr>
          <a:xfrm>
            <a:off x="1679244" y="5708468"/>
            <a:ext cx="6142382" cy="460375"/>
          </a:xfrm>
          <a:prstGeom prst="rect">
            <a:avLst/>
          </a:prstGeom>
          <a:noFill/>
        </p:spPr>
        <p:txBody>
          <a:bodyPr wrap="square">
            <a:spAutoFit/>
          </a:bodyPr>
          <a:lstStyle/>
          <a:p>
            <a:r>
              <a:rPr lang="zh-CN" altLang="en-US" sz="2400" dirty="0">
                <a:latin typeface="微软雅黑" panose="020B0503020204020204" charset="-122"/>
                <a:ea typeface="微软雅黑" panose="020B0503020204020204" charset="-122"/>
              </a:rPr>
              <a:t>总计 </a:t>
            </a:r>
            <a:r>
              <a:rPr lang="en-US" altLang="zh-CN" sz="2400" dirty="0">
                <a:latin typeface="微软雅黑" panose="020B0503020204020204" charset="-122"/>
                <a:ea typeface="微软雅黑" panose="020B0503020204020204" charset="-122"/>
              </a:rPr>
              <a:t>17 × 65,536 = 1,114,112 </a:t>
            </a:r>
            <a:r>
              <a:rPr lang="zh-CN" altLang="en-US" sz="2400" dirty="0">
                <a:latin typeface="微软雅黑" panose="020B0503020204020204" charset="-122"/>
                <a:ea typeface="微软雅黑" panose="020B0503020204020204" charset="-122"/>
              </a:rPr>
              <a:t>个码点</a:t>
            </a:r>
            <a:endParaRPr lang="zh-CN" altLang="en-US" sz="2400" dirty="0">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err="1">
                <a:effectLst/>
              </a:rPr>
              <a:t>InputStreamReader</a:t>
            </a:r>
            <a:r>
              <a:rPr lang="zh-CN" altLang="zh-CN" dirty="0">
                <a:effectLst/>
              </a:rPr>
              <a:t>和</a:t>
            </a:r>
            <a:r>
              <a:rPr lang="en-US" altLang="zh-CN" dirty="0" err="1">
                <a:effectLst/>
              </a:rPr>
              <a:t>OutputStreamWriter</a:t>
            </a:r>
            <a:endParaRPr lang="zh-CN" altLang="en-US" b="1" dirty="0"/>
          </a:p>
        </p:txBody>
      </p:sp>
      <p:sp>
        <p:nvSpPr>
          <p:cNvPr id="3" name="内容占位符 2"/>
          <p:cNvSpPr>
            <a:spLocks noGrp="1"/>
          </p:cNvSpPr>
          <p:nvPr>
            <p:ph idx="4294967295"/>
          </p:nvPr>
        </p:nvSpPr>
        <p:spPr>
          <a:xfrm>
            <a:off x="457200" y="1294765"/>
            <a:ext cx="8229600" cy="4525645"/>
          </a:xfrm>
        </p:spPr>
        <p:txBody>
          <a:bodyPr/>
          <a:lstStyle/>
          <a:p>
            <a:r>
              <a:rPr lang="en-US" altLang="zh-CN" dirty="0"/>
              <a:t>UTF-8</a:t>
            </a:r>
            <a:r>
              <a:rPr lang="zh-CN" altLang="en-US" dirty="0"/>
              <a:t>：可变长形式编码</a:t>
            </a:r>
            <a:endParaRPr lang="en-US" altLang="zh-CN" dirty="0"/>
          </a:p>
          <a:p>
            <a:pPr lvl="1"/>
            <a:r>
              <a:rPr lang="zh-CN" altLang="en-US" dirty="0"/>
              <a:t>代码单元由 </a:t>
            </a:r>
            <a:r>
              <a:rPr lang="en-US" altLang="zh-CN" dirty="0"/>
              <a:t>8 </a:t>
            </a:r>
            <a:r>
              <a:rPr lang="zh-CN" altLang="en-US" dirty="0"/>
              <a:t>位组成</a:t>
            </a:r>
            <a:endParaRPr lang="en-US" altLang="zh-CN" dirty="0"/>
          </a:p>
          <a:p>
            <a:pPr lvl="2"/>
            <a:r>
              <a:rPr lang="zh-CN" altLang="en-US" dirty="0"/>
              <a:t>单字节：</a:t>
            </a:r>
            <a:r>
              <a:rPr lang="en-US" altLang="zh-CN" dirty="0"/>
              <a:t>ASCII</a:t>
            </a:r>
            <a:r>
              <a:rPr lang="zh-CN" altLang="en-US" dirty="0"/>
              <a:t>字符，保持与</a:t>
            </a:r>
            <a:r>
              <a:rPr lang="en-US" altLang="zh-CN" dirty="0"/>
              <a:t>ASCII</a:t>
            </a:r>
            <a:r>
              <a:rPr lang="zh-CN" altLang="en-US" dirty="0"/>
              <a:t>编码的兼容性</a:t>
            </a:r>
            <a:endParaRPr lang="zh-CN" altLang="en-US" dirty="0"/>
          </a:p>
          <a:p>
            <a:pPr lvl="2"/>
            <a:r>
              <a:rPr lang="zh-CN" altLang="en-US" dirty="0"/>
              <a:t>两字节：拉丁文等字符</a:t>
            </a:r>
            <a:endParaRPr lang="en-US" altLang="zh-CN" dirty="0"/>
          </a:p>
          <a:p>
            <a:pPr lvl="2"/>
            <a:r>
              <a:rPr lang="zh-CN" altLang="en-US" dirty="0"/>
              <a:t>三字节：中（</a:t>
            </a:r>
            <a:r>
              <a:rPr lang="en-US" altLang="zh-CN" dirty="0"/>
              <a:t>2</a:t>
            </a:r>
            <a:r>
              <a:rPr lang="zh-CN" altLang="en-US" dirty="0"/>
              <a:t>万多汉字）日韩等字符</a:t>
            </a:r>
            <a:endParaRPr lang="zh-CN" altLang="en-US" dirty="0"/>
          </a:p>
          <a:p>
            <a:pPr lvl="2"/>
            <a:r>
              <a:rPr lang="zh-CN" altLang="en-US" dirty="0"/>
              <a:t>四字节：扩充汉字</a:t>
            </a:r>
            <a:endParaRPr lang="zh-CN" altLang="en-US" dirty="0"/>
          </a:p>
        </p:txBody>
      </p:sp>
      <p:pic>
        <p:nvPicPr>
          <p:cNvPr id="5" name="图片 4"/>
          <p:cNvPicPr>
            <a:picLocks noChangeAspect="1"/>
          </p:cNvPicPr>
          <p:nvPr/>
        </p:nvPicPr>
        <p:blipFill>
          <a:blip r:embed="rId1"/>
          <a:stretch>
            <a:fillRect/>
          </a:stretch>
        </p:blipFill>
        <p:spPr>
          <a:xfrm>
            <a:off x="1606213" y="3267807"/>
            <a:ext cx="5241446" cy="2552920"/>
          </a:xfrm>
          <a:prstGeom prst="rect">
            <a:avLst/>
          </a:prstGeom>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a:effectLst/>
              </a:rPr>
              <a:t>InputStreamReader</a:t>
            </a:r>
            <a:r>
              <a:rPr lang="zh-CN" altLang="zh-CN" dirty="0">
                <a:effectLst/>
              </a:rPr>
              <a:t>和</a:t>
            </a:r>
            <a:r>
              <a:rPr lang="en-US" altLang="zh-CN" dirty="0">
                <a:effectLst/>
              </a:rPr>
              <a:t>OutputStreamWriter</a:t>
            </a:r>
            <a:endParaRPr lang="zh-CN" altLang="en-US" dirty="0"/>
          </a:p>
        </p:txBody>
      </p:sp>
      <p:pic>
        <p:nvPicPr>
          <p:cNvPr id="11" name="图片 10"/>
          <p:cNvPicPr>
            <a:picLocks noChangeAspect="1"/>
          </p:cNvPicPr>
          <p:nvPr/>
        </p:nvPicPr>
        <p:blipFill>
          <a:blip r:embed="rId1"/>
          <a:stretch>
            <a:fillRect/>
          </a:stretch>
        </p:blipFill>
        <p:spPr>
          <a:xfrm>
            <a:off x="457200" y="1707867"/>
            <a:ext cx="8071971" cy="2583031"/>
          </a:xfrm>
          <a:prstGeom prst="rect">
            <a:avLst/>
          </a:prstGeom>
        </p:spPr>
      </p:pic>
      <p:sp>
        <p:nvSpPr>
          <p:cNvPr id="6" name="文本框 5"/>
          <p:cNvSpPr txBox="1"/>
          <p:nvPr/>
        </p:nvSpPr>
        <p:spPr>
          <a:xfrm>
            <a:off x="536014" y="4581128"/>
            <a:ext cx="8071971" cy="829945"/>
          </a:xfrm>
          <a:prstGeom prst="rect">
            <a:avLst/>
          </a:prstGeom>
          <a:noFill/>
        </p:spPr>
        <p:txBody>
          <a:bodyPr wrap="square" rtlCol="0">
            <a:spAutoFit/>
          </a:bodyPr>
          <a:lstStyle/>
          <a:p>
            <a:r>
              <a:rPr lang="zh-CN" altLang="en-US" sz="2400" dirty="0"/>
              <a:t>结论：处理文本数据的时候，为防止乱码出现，需要指定字符编码或者进行编码转换。</a:t>
            </a:r>
            <a:endParaRPr lang="zh-CN" altLang="en-US" sz="2400" dirty="0"/>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16685"/>
            <a:ext cx="8229600" cy="4525645"/>
          </a:xfrm>
        </p:spPr>
        <p:txBody>
          <a:bodyPr>
            <a:normAutofit/>
          </a:bodyPr>
          <a:lstStyle/>
          <a:p>
            <a:r>
              <a:rPr lang="en-US" altLang="zh-CN" sz="2400" dirty="0"/>
              <a:t>2</a:t>
            </a:r>
            <a:r>
              <a:rPr lang="zh-CN" altLang="zh-CN" sz="2400" dirty="0"/>
              <a:t>．利用转换流设置字符编码</a:t>
            </a:r>
            <a:endParaRPr lang="en-US" altLang="zh-CN" sz="2400" dirty="0"/>
          </a:p>
          <a:p>
            <a:endParaRPr lang="en-US" altLang="zh-CN" sz="2400" dirty="0"/>
          </a:p>
          <a:p>
            <a:pPr lvl="1"/>
            <a:r>
              <a:rPr lang="en-US" altLang="zh-CN" sz="2000" dirty="0"/>
              <a:t>Reader</a:t>
            </a:r>
            <a:r>
              <a:rPr lang="zh-CN" altLang="zh-CN" sz="2000" dirty="0"/>
              <a:t>类能将输入流中采用其他编码方式的字节流转换为</a:t>
            </a:r>
            <a:r>
              <a:rPr lang="en-US" altLang="zh-CN" sz="2000" dirty="0"/>
              <a:t>Unicode</a:t>
            </a:r>
            <a:r>
              <a:rPr lang="zh-CN" altLang="zh-CN" sz="2000" dirty="0"/>
              <a:t>字符，然后在内存中为这些</a:t>
            </a:r>
            <a:r>
              <a:rPr lang="en-US" altLang="zh-CN" sz="2000" dirty="0"/>
              <a:t>Unicode</a:t>
            </a:r>
            <a:r>
              <a:rPr lang="zh-CN" altLang="zh-CN" sz="2000" dirty="0"/>
              <a:t>字符分配内存。</a:t>
            </a:r>
            <a:r>
              <a:rPr lang="en-US" altLang="zh-CN" sz="2000" dirty="0"/>
              <a:t>Writer</a:t>
            </a:r>
            <a:r>
              <a:rPr lang="zh-CN" altLang="zh-CN" sz="2000" dirty="0"/>
              <a:t>类能将内存中的</a:t>
            </a:r>
            <a:r>
              <a:rPr lang="en-US" altLang="zh-CN" sz="2000" dirty="0"/>
              <a:t>Unicode</a:t>
            </a:r>
            <a:r>
              <a:rPr lang="zh-CN" altLang="zh-CN" sz="2000" dirty="0"/>
              <a:t>字符转换为其他的编码方式的字节流，再写到输出流。</a:t>
            </a:r>
            <a:endParaRPr lang="zh-CN" altLang="zh-CN" sz="2000" dirty="0"/>
          </a:p>
          <a:p>
            <a:pPr lvl="1"/>
            <a:r>
              <a:rPr lang="zh-CN" altLang="zh-CN" sz="2000" dirty="0"/>
              <a:t>在默认的情况下，</a:t>
            </a:r>
            <a:r>
              <a:rPr lang="en-US" altLang="zh-CN" sz="2000" dirty="0"/>
              <a:t>Reader</a:t>
            </a:r>
            <a:r>
              <a:rPr lang="zh-CN" altLang="zh-CN" sz="2000" dirty="0"/>
              <a:t>和</a:t>
            </a:r>
            <a:r>
              <a:rPr lang="en-US" altLang="zh-CN" sz="2000" dirty="0"/>
              <a:t>Writer</a:t>
            </a:r>
            <a:r>
              <a:rPr lang="zh-CN" altLang="zh-CN" sz="2000" dirty="0"/>
              <a:t>会在本地平台默认字符编码和</a:t>
            </a:r>
            <a:r>
              <a:rPr lang="en-US" altLang="zh-CN" sz="2000" dirty="0"/>
              <a:t>Unicode</a:t>
            </a:r>
            <a:r>
              <a:rPr lang="zh-CN" altLang="zh-CN" sz="2000" dirty="0"/>
              <a:t>编码间进行转换。中文</a:t>
            </a:r>
            <a:r>
              <a:rPr lang="en-US" altLang="zh-CN" sz="2000" dirty="0"/>
              <a:t>Windows</a:t>
            </a:r>
            <a:r>
              <a:rPr lang="zh-CN" altLang="zh-CN" sz="2000" dirty="0"/>
              <a:t>操作系统中默认的是</a:t>
            </a:r>
            <a:r>
              <a:rPr lang="en-US" altLang="zh-CN" sz="2000" dirty="0"/>
              <a:t>GBK</a:t>
            </a:r>
            <a:r>
              <a:rPr lang="zh-CN" altLang="zh-CN" sz="2000" dirty="0"/>
              <a:t>编码，中文</a:t>
            </a:r>
            <a:r>
              <a:rPr lang="en-US" altLang="zh-CN" sz="2000" dirty="0"/>
              <a:t>Linux</a:t>
            </a:r>
            <a:r>
              <a:rPr lang="zh-CN" altLang="zh-CN" sz="2000" dirty="0"/>
              <a:t>操作系统中默认的是</a:t>
            </a:r>
            <a:r>
              <a:rPr lang="en-US" altLang="zh-CN" sz="2000" dirty="0"/>
              <a:t>UTF-8</a:t>
            </a:r>
            <a:r>
              <a:rPr lang="zh-CN" altLang="zh-CN" sz="2000" dirty="0"/>
              <a:t>编码。</a:t>
            </a:r>
            <a:endParaRPr lang="zh-CN" altLang="zh-CN" sz="2000" dirty="0"/>
          </a:p>
          <a:p>
            <a:pPr lvl="1"/>
            <a:r>
              <a:rPr lang="zh-CN" altLang="zh-CN" sz="2000" dirty="0"/>
              <a:t>如果需要输入、输出流采用特定编码方案，可以使用</a:t>
            </a:r>
            <a:r>
              <a:rPr lang="en-US" altLang="zh-CN" sz="2000" dirty="0"/>
              <a:t>InputStreamReader</a:t>
            </a:r>
            <a:r>
              <a:rPr lang="zh-CN" altLang="zh-CN" sz="2000" dirty="0"/>
              <a:t>和</a:t>
            </a:r>
            <a:r>
              <a:rPr lang="en-US" altLang="zh-CN" sz="2000" dirty="0"/>
              <a:t>OutputStreamWriter</a:t>
            </a:r>
            <a:r>
              <a:rPr lang="zh-CN" altLang="zh-CN" sz="2000" dirty="0"/>
              <a:t>类，它们在将字节流转换为字符流的同时，可以指定字符编码方式。</a:t>
            </a:r>
            <a:endParaRPr lang="zh-CN" altLang="en-US" sz="2000" dirty="0"/>
          </a:p>
        </p:txBody>
      </p:sp>
      <p:sp>
        <p:nvSpPr>
          <p:cNvPr id="3" name="标题 2"/>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a:effectLst/>
              </a:rPr>
              <a:t>InputStreamReader</a:t>
            </a:r>
            <a:r>
              <a:rPr lang="zh-CN" altLang="zh-CN" dirty="0">
                <a:effectLst/>
              </a:rPr>
              <a:t>和</a:t>
            </a:r>
            <a:r>
              <a:rPr lang="en-US" altLang="zh-CN" dirty="0">
                <a:effectLst/>
              </a:rPr>
              <a:t>OutputStreamWriter</a:t>
            </a:r>
            <a:endParaRPr lang="zh-CN" altLang="en-US" dirty="0"/>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4525645"/>
          </a:xfrm>
        </p:spPr>
        <p:txBody>
          <a:bodyPr>
            <a:normAutofit/>
          </a:bodyPr>
          <a:lstStyle/>
          <a:p>
            <a:r>
              <a:rPr lang="en-US" altLang="zh-CN" sz="2400" dirty="0"/>
              <a:t>2</a:t>
            </a:r>
            <a:r>
              <a:rPr lang="zh-CN" altLang="zh-CN" sz="2400" dirty="0"/>
              <a:t>．利用转换流设置字符编码</a:t>
            </a:r>
            <a:endParaRPr lang="en-US" altLang="zh-CN" sz="2400" dirty="0"/>
          </a:p>
          <a:p>
            <a:endParaRPr lang="en-US" altLang="zh-CN" sz="2400" dirty="0"/>
          </a:p>
          <a:p>
            <a:pPr lvl="1"/>
            <a:r>
              <a:rPr lang="zh-CN" altLang="zh-CN" sz="2400" dirty="0"/>
              <a:t>如果需要输入、输出流采用特定编码方案，可以使用</a:t>
            </a:r>
            <a:r>
              <a:rPr lang="en-US" altLang="zh-CN" sz="2400" dirty="0"/>
              <a:t>InputStreamReader</a:t>
            </a:r>
            <a:r>
              <a:rPr lang="zh-CN" altLang="zh-CN" sz="2400" dirty="0"/>
              <a:t>和</a:t>
            </a:r>
            <a:r>
              <a:rPr lang="en-US" altLang="zh-CN" sz="2400" dirty="0"/>
              <a:t>OutputStreamWriter</a:t>
            </a:r>
            <a:r>
              <a:rPr lang="zh-CN" altLang="zh-CN" sz="2400" dirty="0"/>
              <a:t>类，它们在将字节流转换为字符流的同时，可以指定字符编码方式。</a:t>
            </a:r>
            <a:endParaRPr lang="zh-CN" altLang="en-US" sz="2400" dirty="0"/>
          </a:p>
        </p:txBody>
      </p:sp>
      <p:sp>
        <p:nvSpPr>
          <p:cNvPr id="3" name="标题 2"/>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a:effectLst/>
              </a:rPr>
              <a:t>InputStreamReader</a:t>
            </a:r>
            <a:r>
              <a:rPr lang="zh-CN" altLang="zh-CN" dirty="0">
                <a:effectLst/>
              </a:rPr>
              <a:t>和</a:t>
            </a:r>
            <a:r>
              <a:rPr lang="en-US" altLang="zh-CN" dirty="0">
                <a:effectLst/>
              </a:rPr>
              <a:t>OutputStreamWriter</a:t>
            </a:r>
            <a:endParaRPr lang="zh-CN" altLang="en-US" dirty="0"/>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03860" y="1139190"/>
            <a:ext cx="8229600" cy="5043805"/>
          </a:xfrm>
        </p:spPr>
        <p:txBody>
          <a:bodyPr>
            <a:normAutofit/>
          </a:bodyPr>
          <a:lstStyle/>
          <a:p>
            <a:r>
              <a:rPr lang="en-US" altLang="zh-CN" sz="2400" dirty="0"/>
              <a:t>InputStreamReader</a:t>
            </a:r>
            <a:r>
              <a:rPr lang="zh-CN" altLang="zh-CN" sz="2400" dirty="0"/>
              <a:t>和</a:t>
            </a:r>
            <a:r>
              <a:rPr lang="en-US" altLang="zh-CN" sz="2400" dirty="0"/>
              <a:t>OutputStreamWriter</a:t>
            </a:r>
            <a:r>
              <a:rPr lang="zh-CN" altLang="zh-CN" sz="2400" dirty="0"/>
              <a:t>工作在字节流与字符流之间，被称作转换流</a:t>
            </a:r>
            <a:endParaRPr lang="zh-CN" altLang="zh-CN" sz="2400" dirty="0"/>
          </a:p>
          <a:p>
            <a:r>
              <a:rPr lang="en-US" altLang="zh-CN" sz="2400" dirty="0"/>
              <a:t>InputStreamReader</a:t>
            </a:r>
            <a:r>
              <a:rPr lang="zh-CN" altLang="zh-CN" sz="2400" dirty="0"/>
              <a:t>可以将一个字节流中的若干字节解码成字符，</a:t>
            </a:r>
            <a:r>
              <a:rPr lang="en-US" altLang="zh-CN" sz="2400" dirty="0"/>
              <a:t>OutputStreamWriter</a:t>
            </a:r>
            <a:r>
              <a:rPr lang="zh-CN" altLang="zh-CN" sz="2400" dirty="0"/>
              <a:t>可以将写入的字符编码成若干字节的二进制数据。</a:t>
            </a:r>
            <a:endParaRPr lang="zh-CN" altLang="zh-CN" sz="2400" dirty="0"/>
          </a:p>
          <a:p>
            <a:r>
              <a:rPr lang="zh-CN" altLang="zh-CN" sz="2400" dirty="0"/>
              <a:t>常用的构造方法如下：</a:t>
            </a:r>
            <a:endParaRPr lang="zh-CN" altLang="zh-CN" sz="2400" dirty="0"/>
          </a:p>
          <a:p>
            <a:pPr lvl="1"/>
            <a:r>
              <a:rPr lang="en-US" altLang="zh-CN" sz="2000" dirty="0"/>
              <a:t>InputStreamReader(</a:t>
            </a:r>
            <a:r>
              <a:rPr lang="en-US" altLang="zh-CN" sz="2000" dirty="0" err="1"/>
              <a:t>InputStream</a:t>
            </a:r>
            <a:r>
              <a:rPr lang="en-US" altLang="zh-CN" sz="2000" dirty="0"/>
              <a:t> in)</a:t>
            </a:r>
            <a:r>
              <a:rPr lang="zh-CN" altLang="zh-CN" sz="2000" dirty="0"/>
              <a:t>：创建一个使用默认字符集的 </a:t>
            </a:r>
            <a:r>
              <a:rPr lang="en-US" altLang="zh-CN" sz="2000" dirty="0"/>
              <a:t>InputStreamReader</a:t>
            </a:r>
            <a:r>
              <a:rPr lang="zh-CN" altLang="zh-CN" sz="2000" dirty="0"/>
              <a:t>。</a:t>
            </a:r>
            <a:endParaRPr lang="zh-CN" altLang="zh-CN" sz="2000" dirty="0"/>
          </a:p>
          <a:p>
            <a:pPr lvl="1"/>
            <a:r>
              <a:rPr lang="en-US" altLang="zh-CN" sz="2000" dirty="0"/>
              <a:t>InputStreamReader(</a:t>
            </a:r>
            <a:r>
              <a:rPr lang="en-US" altLang="zh-CN" sz="2000" dirty="0" err="1"/>
              <a:t>InputStream</a:t>
            </a:r>
            <a:r>
              <a:rPr lang="en-US" altLang="zh-CN" sz="2000" dirty="0"/>
              <a:t> in,String </a:t>
            </a:r>
            <a:r>
              <a:rPr lang="en-US" altLang="zh-CN" sz="2000" dirty="0" err="1"/>
              <a:t>charsetName</a:t>
            </a:r>
            <a:r>
              <a:rPr lang="en-US" altLang="zh-CN" sz="2000" dirty="0"/>
              <a:t>)</a:t>
            </a:r>
            <a:r>
              <a:rPr lang="zh-CN" altLang="zh-CN" sz="2000" dirty="0"/>
              <a:t>：创建使用指定字符集的</a:t>
            </a:r>
            <a:r>
              <a:rPr lang="en-US" altLang="zh-CN" sz="2000" dirty="0"/>
              <a:t> InputStreamReader</a:t>
            </a:r>
            <a:r>
              <a:rPr lang="zh-CN" altLang="zh-CN" sz="2000" dirty="0"/>
              <a:t>。</a:t>
            </a:r>
            <a:endParaRPr lang="zh-CN" altLang="zh-CN" sz="2000" dirty="0"/>
          </a:p>
          <a:p>
            <a:pPr lvl="1"/>
            <a:r>
              <a:rPr lang="en-US" altLang="zh-CN" sz="2000" dirty="0"/>
              <a:t>OutputStreamWriter(</a:t>
            </a:r>
            <a:r>
              <a:rPr lang="en-US" altLang="zh-CN" sz="2000" dirty="0" err="1"/>
              <a:t>OutputStream</a:t>
            </a:r>
            <a:r>
              <a:rPr lang="en-US" altLang="zh-CN" sz="2000" dirty="0"/>
              <a:t> out)</a:t>
            </a:r>
            <a:r>
              <a:rPr lang="zh-CN" altLang="zh-CN" sz="2000" dirty="0"/>
              <a:t>：创建使用默认字符编码的</a:t>
            </a:r>
            <a:r>
              <a:rPr lang="en-US" altLang="zh-CN" sz="2000" dirty="0"/>
              <a:t> OutputStreamWriter</a:t>
            </a:r>
            <a:r>
              <a:rPr lang="zh-CN" altLang="zh-CN" sz="2000" dirty="0"/>
              <a:t>。</a:t>
            </a:r>
            <a:endParaRPr lang="zh-CN" altLang="zh-CN" sz="2000" dirty="0"/>
          </a:p>
          <a:p>
            <a:pPr lvl="1"/>
            <a:r>
              <a:rPr lang="en-US" altLang="zh-CN" sz="2000" dirty="0"/>
              <a:t>OutputStreamWriter(</a:t>
            </a:r>
            <a:r>
              <a:rPr lang="en-US" altLang="zh-CN" sz="2000" dirty="0" err="1"/>
              <a:t>OutputStream</a:t>
            </a:r>
            <a:r>
              <a:rPr lang="en-US" altLang="zh-CN" sz="2000" dirty="0"/>
              <a:t> out,String </a:t>
            </a:r>
            <a:r>
              <a:rPr lang="en-US" altLang="zh-CN" sz="2000" dirty="0" err="1"/>
              <a:t>charsetName</a:t>
            </a:r>
            <a:r>
              <a:rPr lang="en-US" altLang="zh-CN" sz="2000" dirty="0"/>
              <a:t>)</a:t>
            </a:r>
            <a:r>
              <a:rPr lang="zh-CN" altLang="zh-CN" sz="2000" dirty="0"/>
              <a:t>：创建使用指定字符集的</a:t>
            </a:r>
            <a:r>
              <a:rPr lang="en-US" altLang="zh-CN" sz="2000" dirty="0"/>
              <a:t> OutputStreamWriter</a:t>
            </a:r>
            <a:r>
              <a:rPr lang="zh-CN" altLang="zh-CN" sz="2000" dirty="0"/>
              <a:t>。</a:t>
            </a:r>
            <a:endParaRPr lang="zh-CN" altLang="en-US" sz="2000" dirty="0"/>
          </a:p>
        </p:txBody>
      </p:sp>
      <p:sp>
        <p:nvSpPr>
          <p:cNvPr id="3" name="标题 2"/>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a:effectLst/>
              </a:rPr>
              <a:t>InputStreamReader</a:t>
            </a:r>
            <a:r>
              <a:rPr lang="zh-CN" altLang="zh-CN" dirty="0">
                <a:effectLst/>
              </a:rPr>
              <a:t>和</a:t>
            </a:r>
            <a:r>
              <a:rPr lang="en-US" altLang="zh-CN" dirty="0">
                <a:effectLst/>
              </a:rPr>
              <a:t>OutputStreamWriter</a:t>
            </a:r>
            <a:endParaRPr lang="zh-CN" altLang="en-US" dirty="0"/>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4525645"/>
          </a:xfrm>
        </p:spPr>
        <p:txBody>
          <a:bodyPr>
            <a:normAutofit/>
          </a:bodyPr>
          <a:lstStyle/>
          <a:p>
            <a:pPr marL="109855" indent="0">
              <a:buNone/>
            </a:pPr>
            <a:r>
              <a:rPr lang="zh-CN" altLang="zh-CN" sz="2400" dirty="0"/>
              <a:t>【例</a:t>
            </a:r>
            <a:r>
              <a:rPr lang="en-US" altLang="zh-CN" sz="2400" dirty="0"/>
              <a:t>12-7</a:t>
            </a:r>
            <a:r>
              <a:rPr lang="zh-CN" altLang="zh-CN" sz="2400" dirty="0"/>
              <a:t>】向文件中写入一个中文字符串，再将其从文件读出。</a:t>
            </a:r>
            <a:endParaRPr lang="en-US" altLang="zh-CN" sz="2400" dirty="0"/>
          </a:p>
          <a:p>
            <a:pPr marL="109855" indent="0">
              <a:buNone/>
            </a:pPr>
            <a:endParaRPr lang="zh-CN" altLang="zh-CN" sz="2400" dirty="0"/>
          </a:p>
          <a:p>
            <a:r>
              <a:rPr lang="zh-CN" altLang="zh-CN" sz="2400" dirty="0"/>
              <a:t>说明：为了演示汉字编码的使用，本例利用两种编码向输出流写入字符串“北京”，一次使用默认的本地编码方案</a:t>
            </a:r>
            <a:r>
              <a:rPr lang="en-US" altLang="zh-CN" sz="2400" dirty="0"/>
              <a:t>GBK</a:t>
            </a:r>
            <a:r>
              <a:rPr lang="zh-CN" altLang="zh-CN" sz="2400" dirty="0"/>
              <a:t>，一次指定编码方式</a:t>
            </a:r>
            <a:r>
              <a:rPr lang="en-US" altLang="zh-CN" sz="2400" dirty="0"/>
              <a:t>UTF-8</a:t>
            </a:r>
            <a:r>
              <a:rPr lang="zh-CN" altLang="zh-CN" sz="2400" dirty="0"/>
              <a:t>。从输入流读取数据时使用</a:t>
            </a:r>
            <a:r>
              <a:rPr lang="en-US" altLang="zh-CN" sz="2400" dirty="0"/>
              <a:t>UTF-8</a:t>
            </a:r>
            <a:r>
              <a:rPr lang="zh-CN" altLang="zh-CN" sz="2400" dirty="0"/>
              <a:t>编码。</a:t>
            </a:r>
            <a:endParaRPr lang="zh-CN" altLang="zh-CN" sz="2400" dirty="0"/>
          </a:p>
        </p:txBody>
      </p:sp>
      <p:sp>
        <p:nvSpPr>
          <p:cNvPr id="3" name="标题 2"/>
          <p:cNvSpPr>
            <a:spLocks noGrp="1"/>
          </p:cNvSpPr>
          <p:nvPr>
            <p:ph type="title"/>
          </p:nvPr>
        </p:nvSpPr>
        <p:spPr/>
        <p:txBody>
          <a:bodyPr>
            <a:noAutofit/>
          </a:bodyPr>
          <a:lstStyle/>
          <a:p>
            <a:r>
              <a:rPr lang="en-US" altLang="zh-CN" dirty="0">
                <a:effectLst/>
              </a:rPr>
              <a:t>12.3.2  </a:t>
            </a:r>
            <a:r>
              <a:rPr lang="zh-CN" altLang="zh-CN" dirty="0">
                <a:effectLst/>
              </a:rPr>
              <a:t>转换流</a:t>
            </a:r>
            <a:r>
              <a:rPr lang="en-US" altLang="zh-CN" dirty="0">
                <a:effectLst/>
              </a:rPr>
              <a:t>InputStreamReader</a:t>
            </a:r>
            <a:r>
              <a:rPr lang="zh-CN" altLang="zh-CN" dirty="0">
                <a:effectLst/>
              </a:rPr>
              <a:t>和</a:t>
            </a:r>
            <a:r>
              <a:rPr lang="en-US" altLang="zh-CN" dirty="0">
                <a:effectLst/>
              </a:rPr>
              <a:t>OutputStreamWriter</a:t>
            </a:r>
            <a:endParaRPr lang="zh-CN" altLang="en-US" dirty="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zh-CN" dirty="0">
                <a:effectLst/>
              </a:rPr>
              <a:t> </a:t>
            </a:r>
            <a:r>
              <a:rPr lang="en-US" altLang="zh-CN" dirty="0">
                <a:effectLst/>
                <a:sym typeface="+mn-ea"/>
              </a:rPr>
              <a:t>Java</a:t>
            </a:r>
            <a:r>
              <a:rPr altLang="zh-CN" dirty="0">
                <a:effectLst/>
                <a:sym typeface="+mn-ea"/>
              </a:rPr>
              <a:t>流的类层次结构</a:t>
            </a:r>
            <a:r>
              <a:rPr lang="en-US" altLang="zh-CN" dirty="0">
                <a:effectLst/>
                <a:sym typeface="+mn-ea"/>
              </a:rPr>
              <a:t>--</a:t>
            </a:r>
            <a:r>
              <a:rPr lang="zh-CN" altLang="zh-CN" dirty="0">
                <a:effectLst/>
              </a:rPr>
              <a:t>字节流层次结构</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899592" y="1125756"/>
            <a:ext cx="7128792" cy="4968552"/>
          </a:xfrm>
          <a:prstGeom prst="rect">
            <a:avLst/>
          </a:prstGeom>
          <a:noFill/>
          <a:ln>
            <a:noFill/>
          </a:ln>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70388"/>
            <a:ext cx="6482886" cy="427990"/>
          </a:xfrm>
        </p:spPr>
        <p:txBody>
          <a:bodyPr/>
          <a:p>
            <a:endParaRPr lang="zh-CN" altLang="en-US"/>
          </a:p>
        </p:txBody>
      </p:sp>
      <p:sp>
        <p:nvSpPr>
          <p:cNvPr id="34" name="矩形 33"/>
          <p:cNvSpPr/>
          <p:nvPr/>
        </p:nvSpPr>
        <p:spPr>
          <a:xfrm>
            <a:off x="824477" y="3702657"/>
            <a:ext cx="2232248" cy="792088"/>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err="1">
                <a:solidFill>
                  <a:schemeClr val="tx1"/>
                </a:solidFill>
                <a:latin typeface="Times New Roman" panose="02020603050405020304" pitchFamily="18" charset="0"/>
                <a:cs typeface="Times New Roman" panose="02020603050405020304" pitchFamily="18" charset="0"/>
              </a:rPr>
              <a:t>FileOutputStream</a:t>
            </a:r>
            <a:endParaRPr lang="en-US" altLang="zh-CN" sz="1400" dirty="0">
              <a:solidFill>
                <a:schemeClr val="tx1"/>
              </a:solidFill>
              <a:latin typeface="Times New Roman" panose="02020603050405020304" pitchFamily="18" charset="0"/>
              <a:cs typeface="Times New Roman" panose="02020603050405020304" pitchFamily="18" charset="0"/>
            </a:endParaRPr>
          </a:p>
          <a:p>
            <a:pPr algn="ctr"/>
            <a:r>
              <a:rPr lang="zh-CN" altLang="en-US" sz="1400" dirty="0">
                <a:solidFill>
                  <a:schemeClr val="tx1"/>
                </a:solidFill>
                <a:latin typeface="Times New Roman" panose="02020603050405020304" pitchFamily="18" charset="0"/>
                <a:cs typeface="Times New Roman" panose="02020603050405020304" pitchFamily="18" charset="0"/>
              </a:rPr>
              <a:t>二进制字节</a:t>
            </a:r>
            <a:endParaRPr lang="en-US" altLang="zh-CN" sz="1400" dirty="0">
              <a:solidFill>
                <a:schemeClr val="tx1"/>
              </a:solidFill>
              <a:latin typeface="Times New Roman" panose="02020603050405020304" pitchFamily="18" charset="0"/>
              <a:cs typeface="Times New Roman" panose="02020603050405020304" pitchFamily="18" charset="0"/>
            </a:endParaRPr>
          </a:p>
          <a:p>
            <a:pPr algn="ctr"/>
            <a:r>
              <a:rPr lang="en-US" altLang="zh-CN" sz="1400" dirty="0">
                <a:solidFill>
                  <a:schemeClr val="tx1"/>
                </a:solidFill>
                <a:latin typeface="Times New Roman" panose="02020603050405020304" pitchFamily="18" charset="0"/>
                <a:cs typeface="Times New Roman" panose="02020603050405020304" pitchFamily="18" charset="0"/>
              </a:rPr>
              <a:t>E58C97 E4BAAC</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36" name="矩形 35"/>
          <p:cNvSpPr/>
          <p:nvPr/>
        </p:nvSpPr>
        <p:spPr>
          <a:xfrm>
            <a:off x="824477" y="5589746"/>
            <a:ext cx="7818382" cy="451441"/>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E4BAAC E58C97 BEA9 B1B1 (</a:t>
            </a:r>
            <a:r>
              <a:rPr lang="zh-CN" altLang="en-US" sz="1400" dirty="0">
                <a:solidFill>
                  <a:schemeClr val="tx1"/>
                </a:solidFill>
                <a:latin typeface="Times New Roman" panose="02020603050405020304" pitchFamily="18" charset="0"/>
                <a:cs typeface="Times New Roman" panose="02020603050405020304" pitchFamily="18" charset="0"/>
              </a:rPr>
              <a:t>二进制序列</a:t>
            </a:r>
            <a:r>
              <a:rPr lang="en-US" altLang="zh-CN" sz="1400" dirty="0">
                <a:solidFill>
                  <a:schemeClr val="tx1"/>
                </a:solidFill>
                <a:latin typeface="Times New Roman" panose="02020603050405020304" pitchFamily="18" charset="0"/>
                <a:cs typeface="Times New Roman" panose="02020603050405020304" pitchFamily="18" charset="0"/>
              </a:rPr>
              <a:t>)</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43" name="矩形 42"/>
          <p:cNvSpPr/>
          <p:nvPr/>
        </p:nvSpPr>
        <p:spPr>
          <a:xfrm>
            <a:off x="3841314" y="3717537"/>
            <a:ext cx="2232248" cy="792182"/>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err="1">
                <a:solidFill>
                  <a:schemeClr val="tx1"/>
                </a:solidFill>
                <a:latin typeface="Times New Roman" panose="02020603050405020304" pitchFamily="18" charset="0"/>
                <a:cs typeface="Times New Roman" panose="02020603050405020304" pitchFamily="18" charset="0"/>
              </a:rPr>
              <a:t>FileOutputStream</a:t>
            </a: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zh-CN" altLang="en-US" sz="1400" dirty="0">
                <a:solidFill>
                  <a:schemeClr val="tx1"/>
                </a:solidFill>
                <a:latin typeface="Times New Roman" panose="02020603050405020304" pitchFamily="18" charset="0"/>
                <a:cs typeface="Times New Roman" panose="02020603050405020304" pitchFamily="18" charset="0"/>
              </a:rPr>
              <a:t>二进制字节</a:t>
            </a:r>
            <a:endParaRPr lang="en-US" altLang="zh-CN" sz="1400" dirty="0">
              <a:solidFill>
                <a:schemeClr val="tx1"/>
              </a:solidFill>
              <a:latin typeface="Times New Roman" panose="02020603050405020304" pitchFamily="18" charset="0"/>
              <a:cs typeface="Times New Roman" panose="02020603050405020304" pitchFamily="18" charset="0"/>
            </a:endParaRPr>
          </a:p>
          <a:p>
            <a:pPr algn="ctr"/>
            <a:r>
              <a:rPr lang="en-US" altLang="zh-CN" sz="1400" dirty="0">
                <a:solidFill>
                  <a:schemeClr val="tx1"/>
                </a:solidFill>
                <a:latin typeface="Times New Roman" panose="02020603050405020304" pitchFamily="18" charset="0"/>
                <a:cs typeface="Times New Roman" panose="02020603050405020304" pitchFamily="18" charset="0"/>
              </a:rPr>
              <a:t>B1B1 BEA9</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46" name="直接箭头连接符 45"/>
          <p:cNvCxnSpPr/>
          <p:nvPr/>
        </p:nvCxnSpPr>
        <p:spPr>
          <a:xfrm>
            <a:off x="1832589" y="2821344"/>
            <a:ext cx="0" cy="881313"/>
          </a:xfrm>
          <a:prstGeom prst="straightConnector1">
            <a:avLst/>
          </a:prstGeom>
          <a:ln>
            <a:tailEnd type="stealth"/>
          </a:ln>
        </p:spPr>
        <p:style>
          <a:lnRef idx="2">
            <a:schemeClr val="accent1"/>
          </a:lnRef>
          <a:fillRef idx="0">
            <a:schemeClr val="accent1"/>
          </a:fillRef>
          <a:effectRef idx="1">
            <a:schemeClr val="accent1"/>
          </a:effectRef>
          <a:fontRef idx="minor">
            <a:schemeClr val="tx1"/>
          </a:fontRef>
        </p:style>
      </p:cxnSp>
      <p:sp>
        <p:nvSpPr>
          <p:cNvPr id="47" name="矩形 46"/>
          <p:cNvSpPr/>
          <p:nvPr/>
        </p:nvSpPr>
        <p:spPr>
          <a:xfrm>
            <a:off x="4844048" y="3107908"/>
            <a:ext cx="1653540" cy="337185"/>
          </a:xfrm>
          <a:prstGeom prst="rect">
            <a:avLst/>
          </a:prstGeom>
        </p:spPr>
        <p:txBody>
          <a:bodyPr wrap="none">
            <a:spAutoFit/>
          </a:bodyPr>
          <a:lstStyle/>
          <a:p>
            <a:r>
              <a:rPr lang="en-US" altLang="zh-CN" sz="1600" dirty="0">
                <a:solidFill>
                  <a:srgbClr val="2A00FF"/>
                </a:solidFill>
                <a:latin typeface="Times New Roman" panose="02020603050405020304" pitchFamily="18" charset="0"/>
                <a:cs typeface="Times New Roman" panose="02020603050405020304" pitchFamily="18" charset="0"/>
              </a:rPr>
              <a:t>"</a:t>
            </a:r>
            <a:r>
              <a:rPr lang="zh-CN" altLang="en-US" sz="1600" dirty="0">
                <a:solidFill>
                  <a:srgbClr val="2A00FF"/>
                </a:solidFill>
                <a:latin typeface="Times New Roman" panose="02020603050405020304" pitchFamily="18" charset="0"/>
                <a:cs typeface="Times New Roman" panose="02020603050405020304" pitchFamily="18" charset="0"/>
              </a:rPr>
              <a:t>北京</a:t>
            </a:r>
            <a:r>
              <a:rPr lang="en-US" altLang="zh-CN" sz="1600" dirty="0">
                <a:solidFill>
                  <a:srgbClr val="2A00FF"/>
                </a:solidFill>
                <a:latin typeface="Times New Roman" panose="02020603050405020304" pitchFamily="18" charset="0"/>
                <a:cs typeface="Times New Roman" panose="02020603050405020304" pitchFamily="18" charset="0"/>
              </a:rPr>
              <a:t>"</a:t>
            </a: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dirty="0" err="1">
                <a:solidFill>
                  <a:srgbClr val="000000"/>
                </a:solidFill>
                <a:latin typeface="Times New Roman" panose="02020603050405020304" pitchFamily="18" charset="0"/>
                <a:cs typeface="Times New Roman" panose="02020603050405020304" pitchFamily="18" charset="0"/>
              </a:rPr>
              <a:t>getBytes</a:t>
            </a:r>
            <a:r>
              <a:rPr lang="en-US" altLang="zh-CN" sz="1600" dirty="0">
                <a:solidFill>
                  <a:srgbClr val="000000"/>
                </a:solidFill>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cxnSp>
        <p:nvCxnSpPr>
          <p:cNvPr id="48" name="直接箭头连接符 47"/>
          <p:cNvCxnSpPr/>
          <p:nvPr/>
        </p:nvCxnSpPr>
        <p:spPr>
          <a:xfrm>
            <a:off x="4835164" y="2821995"/>
            <a:ext cx="0" cy="880662"/>
          </a:xfrm>
          <a:prstGeom prst="straightConnector1">
            <a:avLst/>
          </a:prstGeom>
          <a:ln>
            <a:tailEnd type="stealth"/>
          </a:ln>
        </p:spPr>
        <p:style>
          <a:lnRef idx="2">
            <a:schemeClr val="accent1"/>
          </a:lnRef>
          <a:fillRef idx="0">
            <a:schemeClr val="accent1"/>
          </a:fillRef>
          <a:effectRef idx="1">
            <a:schemeClr val="accent1"/>
          </a:effectRef>
          <a:fontRef idx="minor">
            <a:schemeClr val="tx1"/>
          </a:fontRef>
        </p:style>
      </p:cxnSp>
      <p:sp>
        <p:nvSpPr>
          <p:cNvPr id="49" name="矩形 48"/>
          <p:cNvSpPr/>
          <p:nvPr/>
        </p:nvSpPr>
        <p:spPr>
          <a:xfrm>
            <a:off x="1819738" y="3122878"/>
            <a:ext cx="2372995" cy="337185"/>
          </a:xfrm>
          <a:prstGeom prst="rect">
            <a:avLst/>
          </a:prstGeom>
        </p:spPr>
        <p:txBody>
          <a:bodyPr wrap="none">
            <a:spAutoFit/>
          </a:bodyPr>
          <a:lstStyle/>
          <a:p>
            <a:r>
              <a:rPr lang="en-US" altLang="zh-CN" sz="1600" dirty="0">
                <a:solidFill>
                  <a:srgbClr val="2A00FF"/>
                </a:solidFill>
                <a:latin typeface="Times New Roman" panose="02020603050405020304" pitchFamily="18" charset="0"/>
                <a:cs typeface="Times New Roman" panose="02020603050405020304" pitchFamily="18" charset="0"/>
              </a:rPr>
              <a:t>"</a:t>
            </a:r>
            <a:r>
              <a:rPr lang="zh-CN" altLang="en-US" sz="1600" dirty="0">
                <a:solidFill>
                  <a:srgbClr val="2A00FF"/>
                </a:solidFill>
                <a:latin typeface="Times New Roman" panose="02020603050405020304" pitchFamily="18" charset="0"/>
                <a:cs typeface="Times New Roman" panose="02020603050405020304" pitchFamily="18" charset="0"/>
              </a:rPr>
              <a:t>北京</a:t>
            </a:r>
            <a:r>
              <a:rPr lang="en-US" altLang="zh-CN" sz="1600" dirty="0">
                <a:solidFill>
                  <a:srgbClr val="2A00FF"/>
                </a:solidFill>
                <a:latin typeface="Times New Roman" panose="02020603050405020304" pitchFamily="18" charset="0"/>
                <a:cs typeface="Times New Roman" panose="02020603050405020304" pitchFamily="18" charset="0"/>
              </a:rPr>
              <a:t>"</a:t>
            </a: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dirty="0" err="1">
                <a:solidFill>
                  <a:srgbClr val="000000"/>
                </a:solidFill>
                <a:latin typeface="Times New Roman" panose="02020603050405020304" pitchFamily="18" charset="0"/>
                <a:cs typeface="Times New Roman" panose="02020603050405020304" pitchFamily="18" charset="0"/>
              </a:rPr>
              <a:t>getBytes</a:t>
            </a: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dirty="0">
                <a:solidFill>
                  <a:srgbClr val="2A00FF"/>
                </a:solidFill>
                <a:latin typeface="Times New Roman" panose="02020603050405020304" pitchFamily="18" charset="0"/>
                <a:cs typeface="Times New Roman" panose="02020603050405020304" pitchFamily="18" charset="0"/>
              </a:rPr>
              <a:t>"UTF-8"</a:t>
            </a:r>
            <a:r>
              <a:rPr lang="en-US" altLang="zh-CN" sz="1600" dirty="0">
                <a:solidFill>
                  <a:srgbClr val="000000"/>
                </a:solidFill>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50" name="下箭头 30"/>
          <p:cNvSpPr/>
          <p:nvPr/>
        </p:nvSpPr>
        <p:spPr>
          <a:xfrm>
            <a:off x="1739668" y="4518297"/>
            <a:ext cx="216024" cy="10564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下箭头 31"/>
          <p:cNvSpPr/>
          <p:nvPr/>
        </p:nvSpPr>
        <p:spPr>
          <a:xfrm>
            <a:off x="4734476" y="4532358"/>
            <a:ext cx="216024" cy="105487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7" name="文本框 56"/>
          <p:cNvSpPr txBox="1"/>
          <p:nvPr/>
        </p:nvSpPr>
        <p:spPr>
          <a:xfrm>
            <a:off x="1425019" y="2444525"/>
            <a:ext cx="845321" cy="36830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t>
            </a:r>
            <a:r>
              <a:rPr lang="zh-CN" altLang="en-US" sz="1800" dirty="0">
                <a:solidFill>
                  <a:schemeClr val="tx1"/>
                </a:solidFill>
                <a:latin typeface="Times New Roman" panose="02020603050405020304" pitchFamily="18" charset="0"/>
                <a:cs typeface="Times New Roman" panose="02020603050405020304" pitchFamily="18" charset="0"/>
              </a:rPr>
              <a:t>北京</a:t>
            </a:r>
            <a:r>
              <a:rPr lang="en-US" altLang="zh-CN" sz="1800" dirty="0">
                <a:solidFill>
                  <a:schemeClr val="tx1"/>
                </a:solidFill>
                <a:latin typeface="Times New Roman" panose="02020603050405020304" pitchFamily="18" charset="0"/>
                <a:cs typeface="Times New Roman" panose="02020603050405020304" pitchFamily="18" charset="0"/>
              </a:rPr>
              <a:t>"</a:t>
            </a:r>
            <a:endParaRPr lang="en-US" altLang="zh-CN" sz="1800" dirty="0">
              <a:solidFill>
                <a:schemeClr val="tx1"/>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4419827" y="2421487"/>
            <a:ext cx="845321" cy="36830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t>
            </a:r>
            <a:r>
              <a:rPr lang="zh-CN" altLang="en-US" sz="1800" dirty="0">
                <a:solidFill>
                  <a:schemeClr val="tx1"/>
                </a:solidFill>
                <a:latin typeface="Times New Roman" panose="02020603050405020304" pitchFamily="18" charset="0"/>
                <a:cs typeface="Times New Roman" panose="02020603050405020304" pitchFamily="18" charset="0"/>
              </a:rPr>
              <a:t>北京</a:t>
            </a:r>
            <a:r>
              <a:rPr lang="en-US" altLang="zh-CN" sz="1800" dirty="0">
                <a:solidFill>
                  <a:schemeClr val="tx1"/>
                </a:solidFill>
                <a:latin typeface="Times New Roman" panose="02020603050405020304" pitchFamily="18" charset="0"/>
                <a:cs typeface="Times New Roman" panose="02020603050405020304" pitchFamily="18" charset="0"/>
              </a:rPr>
              <a:t>"</a:t>
            </a:r>
            <a:endParaRPr lang="en-US" altLang="zh-CN" sz="1800" dirty="0">
              <a:solidFill>
                <a:schemeClr val="tx1"/>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394582" y="940282"/>
            <a:ext cx="8356105" cy="1753235"/>
          </a:xfrm>
          <a:prstGeom prst="rect">
            <a:avLst/>
          </a:prstGeom>
          <a:noFill/>
        </p:spPr>
        <p:txBody>
          <a:bodyPr wrap="square">
            <a:spAutoFit/>
          </a:bodyPr>
          <a:lstStyle/>
          <a:p>
            <a:pPr algn="l"/>
            <a:r>
              <a:rPr lang="en-US" altLang="zh-CN" sz="1800" b="1" dirty="0">
                <a:solidFill>
                  <a:srgbClr val="7F0055"/>
                </a:solidFill>
                <a:latin typeface="Consolas" panose="020B0609020204030204" pitchFamily="49" charset="0"/>
              </a:rPr>
              <a:t>try</a:t>
            </a:r>
            <a:r>
              <a:rPr lang="en-US" altLang="zh-CN" sz="1800" b="1" dirty="0">
                <a:solidFill>
                  <a:srgbClr val="000000"/>
                </a:solidFill>
                <a:latin typeface="Consolas" panose="020B0609020204030204" pitchFamily="49" charset="0"/>
              </a:rPr>
              <a:t>( </a:t>
            </a:r>
            <a:endParaRPr lang="en-US" altLang="zh-CN" sz="1800" b="1"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FileOutputStream</a:t>
            </a:r>
            <a:r>
              <a:rPr lang="en-US" altLang="zh-CN" sz="1800" dirty="0">
                <a:solidFill>
                  <a:srgbClr val="000000"/>
                </a:solidFill>
                <a:latin typeface="Consolas" panose="020B0609020204030204" pitchFamily="49" charset="0"/>
              </a:rPr>
              <a:t> </a:t>
            </a:r>
            <a:r>
              <a:rPr lang="en-US" altLang="zh-CN" sz="1800" dirty="0" err="1">
                <a:solidFill>
                  <a:srgbClr val="6A3E3E"/>
                </a:solidFill>
                <a:latin typeface="Consolas" panose="020B0609020204030204" pitchFamily="49" charset="0"/>
              </a:rPr>
              <a:t>fos</a:t>
            </a:r>
            <a:r>
              <a:rPr lang="en-US" altLang="zh-CN" sz="1800" dirty="0">
                <a:solidFill>
                  <a:srgbClr val="000000"/>
                </a:solidFill>
                <a:latin typeface="Consolas" panose="020B0609020204030204" pitchFamily="49" charset="0"/>
              </a:rPr>
              <a:t> = </a:t>
            </a:r>
            <a:r>
              <a:rPr lang="en-US" altLang="zh-CN" sz="1800" b="1" dirty="0">
                <a:solidFill>
                  <a:srgbClr val="7F0055"/>
                </a:solidFill>
                <a:latin typeface="Consolas" panose="020B0609020204030204" pitchFamily="49" charset="0"/>
              </a:rPr>
              <a:t>new</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FileOutputStream</a:t>
            </a:r>
            <a:r>
              <a:rPr lang="en-US" altLang="zh-CN" sz="1800" b="1" dirty="0">
                <a:solidFill>
                  <a:srgbClr val="000000"/>
                </a:solidFill>
                <a:latin typeface="Consolas" panose="020B0609020204030204" pitchFamily="49" charset="0"/>
              </a:rPr>
              <a:t>(</a:t>
            </a:r>
            <a:r>
              <a:rPr lang="en-US" altLang="zh-CN" sz="1800" b="1" dirty="0">
                <a:solidFill>
                  <a:srgbClr val="6A3E3E"/>
                </a:solidFill>
                <a:latin typeface="Consolas" panose="020B0609020204030204" pitchFamily="49" charset="0"/>
              </a:rPr>
              <a:t>filename</a:t>
            </a:r>
            <a:r>
              <a:rPr lang="en-US" altLang="zh-CN" sz="1800" b="1" dirty="0">
                <a:solidFill>
                  <a:srgbClr val="000000"/>
                </a:solidFill>
                <a:latin typeface="Consolas" panose="020B0609020204030204" pitchFamily="49" charset="0"/>
              </a:rPr>
              <a:t>);</a:t>
            </a:r>
            <a:endParaRPr lang="en-US" altLang="zh-CN" sz="1800" b="1"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en-US" altLang="zh-CN" sz="1800" dirty="0">
              <a:solidFill>
                <a:srgbClr val="000000"/>
              </a:solidFill>
              <a:latin typeface="Consolas" panose="020B0609020204030204" pitchFamily="49" charset="0"/>
            </a:endParaRPr>
          </a:p>
          <a:p>
            <a:pPr lvl="1"/>
            <a:r>
              <a:rPr lang="en-US" altLang="zh-CN" dirty="0" err="1">
                <a:solidFill>
                  <a:srgbClr val="6A3E3E"/>
                </a:solidFill>
                <a:latin typeface="Consolas" panose="020B0609020204030204" pitchFamily="49" charset="0"/>
              </a:rPr>
              <a:t>fos</a:t>
            </a:r>
            <a:r>
              <a:rPr lang="en-US" altLang="zh-CN" dirty="0" err="1">
                <a:solidFill>
                  <a:srgbClr val="000000"/>
                </a:solidFill>
                <a:latin typeface="Consolas" panose="020B0609020204030204" pitchFamily="49" charset="0"/>
              </a:rPr>
              <a:t>.write</a:t>
            </a:r>
            <a:r>
              <a:rPr lang="en-US" altLang="zh-CN" dirty="0">
                <a:solidFill>
                  <a:srgbClr val="000000"/>
                </a:solidFill>
                <a:latin typeface="Consolas" panose="020B0609020204030204" pitchFamily="49" charset="0"/>
              </a:rPr>
              <a:t>(</a:t>
            </a:r>
            <a:r>
              <a:rPr lang="en-US" altLang="zh-CN" dirty="0">
                <a:solidFill>
                  <a:srgbClr val="2A00FF"/>
                </a:solidFill>
                <a:latin typeface="Consolas" panose="020B0609020204030204" pitchFamily="49" charset="0"/>
              </a:rPr>
              <a:t>"</a:t>
            </a:r>
            <a:r>
              <a:rPr lang="zh-CN" altLang="en-US" dirty="0">
                <a:solidFill>
                  <a:srgbClr val="2A00FF"/>
                </a:solidFill>
                <a:latin typeface="Consolas" panose="020B0609020204030204" pitchFamily="49" charset="0"/>
              </a:rPr>
              <a:t>北京</a:t>
            </a:r>
            <a:r>
              <a:rPr lang="en-US" altLang="zh-CN" dirty="0">
                <a:solidFill>
                  <a:srgbClr val="2A00FF"/>
                </a:solidFill>
                <a:latin typeface="Consolas" panose="020B0609020204030204" pitchFamily="49" charset="0"/>
              </a:rPr>
              <a:t>"</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getBytes</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err="1">
                <a:solidFill>
                  <a:srgbClr val="6A3E3E"/>
                </a:solidFill>
                <a:latin typeface="Consolas" panose="020B0609020204030204" pitchFamily="49" charset="0"/>
              </a:rPr>
              <a:t>fos</a:t>
            </a:r>
            <a:r>
              <a:rPr lang="en-US" altLang="zh-CN" dirty="0" err="1">
                <a:solidFill>
                  <a:srgbClr val="000000"/>
                </a:solidFill>
                <a:latin typeface="Consolas" panose="020B0609020204030204" pitchFamily="49" charset="0"/>
              </a:rPr>
              <a:t>.write</a:t>
            </a:r>
            <a:r>
              <a:rPr lang="en-US" altLang="zh-CN" dirty="0">
                <a:solidFill>
                  <a:srgbClr val="000000"/>
                </a:solidFill>
                <a:latin typeface="Consolas" panose="020B0609020204030204" pitchFamily="49" charset="0"/>
              </a:rPr>
              <a:t>(</a:t>
            </a:r>
            <a:r>
              <a:rPr lang="en-US" altLang="zh-CN" dirty="0">
                <a:solidFill>
                  <a:srgbClr val="2A00FF"/>
                </a:solidFill>
                <a:latin typeface="Consolas" panose="020B0609020204030204" pitchFamily="49" charset="0"/>
              </a:rPr>
              <a:t>"</a:t>
            </a:r>
            <a:r>
              <a:rPr lang="zh-CN" altLang="en-US" dirty="0">
                <a:solidFill>
                  <a:srgbClr val="2A00FF"/>
                </a:solidFill>
                <a:latin typeface="Consolas" panose="020B0609020204030204" pitchFamily="49" charset="0"/>
              </a:rPr>
              <a:t>北京</a:t>
            </a:r>
            <a:r>
              <a:rPr lang="en-US" altLang="zh-CN" dirty="0">
                <a:solidFill>
                  <a:srgbClr val="2A00FF"/>
                </a:solidFill>
                <a:latin typeface="Consolas" panose="020B0609020204030204" pitchFamily="49" charset="0"/>
              </a:rPr>
              <a:t>"</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getBytes</a:t>
            </a:r>
            <a:r>
              <a:rPr lang="en-US" altLang="zh-CN" dirty="0">
                <a:solidFill>
                  <a:srgbClr val="000000"/>
                </a:solidFill>
                <a:latin typeface="Consolas" panose="020B0609020204030204" pitchFamily="49" charset="0"/>
              </a:rPr>
              <a:t>(</a:t>
            </a:r>
            <a:r>
              <a:rPr lang="en-US" altLang="zh-CN" dirty="0">
                <a:solidFill>
                  <a:srgbClr val="2A00FF"/>
                </a:solidFill>
                <a:latin typeface="Consolas" panose="020B0609020204030204" pitchFamily="49" charset="0"/>
              </a:rPr>
              <a:t>"UTF-8"</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 </a:t>
            </a:r>
            <a:endParaRPr lang="zh-CN" altLang="en-US" dirty="0"/>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4923" y="285298"/>
            <a:ext cx="6482886" cy="427990"/>
          </a:xfrm>
        </p:spPr>
        <p:txBody>
          <a:bodyPr/>
          <a:p>
            <a:endParaRPr lang="zh-CN" altLang="en-US"/>
          </a:p>
        </p:txBody>
      </p:sp>
      <p:sp>
        <p:nvSpPr>
          <p:cNvPr id="36" name="矩形 35"/>
          <p:cNvSpPr/>
          <p:nvPr/>
        </p:nvSpPr>
        <p:spPr>
          <a:xfrm>
            <a:off x="445077" y="5692969"/>
            <a:ext cx="7084758" cy="451441"/>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E4BAAC E58C97 BEA9 B1B1 (</a:t>
            </a:r>
            <a:r>
              <a:rPr lang="zh-CN" altLang="en-US" sz="1400" dirty="0">
                <a:solidFill>
                  <a:schemeClr val="tx1"/>
                </a:solidFill>
                <a:latin typeface="Times New Roman" panose="02020603050405020304" pitchFamily="18" charset="0"/>
                <a:cs typeface="Times New Roman" panose="02020603050405020304" pitchFamily="18" charset="0"/>
              </a:rPr>
              <a:t>二进制序列</a:t>
            </a:r>
            <a:r>
              <a:rPr lang="en-US" altLang="zh-CN" sz="1400" dirty="0">
                <a:solidFill>
                  <a:schemeClr val="tx1"/>
                </a:solidFill>
                <a:latin typeface="Times New Roman" panose="02020603050405020304" pitchFamily="18" charset="0"/>
                <a:cs typeface="Times New Roman" panose="02020603050405020304" pitchFamily="18" charset="0"/>
              </a:rPr>
              <a:t>)</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39" name="矩形 38"/>
          <p:cNvSpPr/>
          <p:nvPr/>
        </p:nvSpPr>
        <p:spPr>
          <a:xfrm>
            <a:off x="4796026" y="3199894"/>
            <a:ext cx="2459326" cy="766248"/>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err="1">
                <a:solidFill>
                  <a:schemeClr val="tx1"/>
                </a:solidFill>
                <a:latin typeface="Times New Roman" panose="02020603050405020304" pitchFamily="18" charset="0"/>
                <a:cs typeface="Times New Roman" panose="02020603050405020304" pitchFamily="18" charset="0"/>
              </a:rPr>
              <a:t>InputStreamReader</a:t>
            </a: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zh-CN" altLang="en-US" sz="1400" dirty="0">
                <a:solidFill>
                  <a:schemeClr val="tx1"/>
                </a:solidFill>
                <a:latin typeface="Times New Roman" panose="02020603050405020304" pitchFamily="18" charset="0"/>
                <a:cs typeface="Times New Roman" panose="02020603050405020304" pitchFamily="18" charset="0"/>
              </a:rPr>
              <a:t>指定编码（</a:t>
            </a:r>
            <a:r>
              <a:rPr lang="en-US" altLang="zh-CN" sz="1400" dirty="0">
                <a:solidFill>
                  <a:schemeClr val="tx1"/>
                </a:solidFill>
                <a:latin typeface="Times New Roman" panose="02020603050405020304" pitchFamily="18" charset="0"/>
                <a:cs typeface="Times New Roman" panose="02020603050405020304" pitchFamily="18" charset="0"/>
              </a:rPr>
              <a:t>UTF-8</a:t>
            </a:r>
            <a:r>
              <a:rPr lang="zh-CN" altLang="en-US" sz="1400" dirty="0">
                <a:solidFill>
                  <a:schemeClr val="tx1"/>
                </a:solidFill>
                <a:latin typeface="Times New Roman" panose="02020603050405020304" pitchFamily="18" charset="0"/>
                <a:cs typeface="Times New Roman" panose="02020603050405020304" pitchFamily="18" charset="0"/>
              </a:rPr>
              <a:t>）</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41" name="矩形 40"/>
          <p:cNvSpPr/>
          <p:nvPr/>
        </p:nvSpPr>
        <p:spPr>
          <a:xfrm>
            <a:off x="4801564" y="4433806"/>
            <a:ext cx="2453787" cy="802891"/>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err="1">
                <a:solidFill>
                  <a:schemeClr val="tx1"/>
                </a:solidFill>
                <a:latin typeface="Times New Roman" panose="02020603050405020304" pitchFamily="18" charset="0"/>
                <a:cs typeface="Times New Roman" panose="02020603050405020304" pitchFamily="18" charset="0"/>
              </a:rPr>
              <a:t>FileInputStream</a:t>
            </a: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zh-CN" altLang="en-US" sz="1400" dirty="0">
                <a:solidFill>
                  <a:schemeClr val="tx1"/>
                </a:solidFill>
                <a:latin typeface="Times New Roman" panose="02020603050405020304" pitchFamily="18" charset="0"/>
                <a:cs typeface="Times New Roman" panose="02020603050405020304" pitchFamily="18" charset="0"/>
              </a:rPr>
              <a:t>二进制字节</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52" name="上箭头 32"/>
          <p:cNvSpPr/>
          <p:nvPr/>
        </p:nvSpPr>
        <p:spPr>
          <a:xfrm>
            <a:off x="5917689" y="5258453"/>
            <a:ext cx="216000" cy="43200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箭头连接符 52"/>
          <p:cNvCxnSpPr/>
          <p:nvPr/>
        </p:nvCxnSpPr>
        <p:spPr>
          <a:xfrm flipV="1">
            <a:off x="6005170" y="2539265"/>
            <a:ext cx="0" cy="648000"/>
          </a:xfrm>
          <a:prstGeom prst="straightConnector1">
            <a:avLst/>
          </a:prstGeom>
          <a:ln>
            <a:tailEnd type="stealth"/>
          </a:ln>
        </p:spPr>
        <p:style>
          <a:lnRef idx="2">
            <a:schemeClr val="accent1"/>
          </a:lnRef>
          <a:fillRef idx="0">
            <a:schemeClr val="accent1"/>
          </a:fillRef>
          <a:effectRef idx="1">
            <a:schemeClr val="accent1"/>
          </a:effectRef>
          <a:fontRef idx="minor">
            <a:schemeClr val="tx1"/>
          </a:fontRef>
        </p:style>
      </p:cxnSp>
      <p:sp>
        <p:nvSpPr>
          <p:cNvPr id="54" name="矩形 53"/>
          <p:cNvSpPr/>
          <p:nvPr/>
        </p:nvSpPr>
        <p:spPr>
          <a:xfrm>
            <a:off x="5997683" y="2730640"/>
            <a:ext cx="1533525" cy="337185"/>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(char)(</a:t>
            </a:r>
            <a:r>
              <a:rPr lang="en-US" altLang="zh-CN" sz="1600" dirty="0" err="1">
                <a:latin typeface="Times New Roman" panose="02020603050405020304" pitchFamily="18" charset="0"/>
                <a:cs typeface="Times New Roman" panose="02020603050405020304" pitchFamily="18" charset="0"/>
              </a:rPr>
              <a:t>isr.read</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55" name="TextBox 41"/>
          <p:cNvSpPr txBox="1"/>
          <p:nvPr/>
        </p:nvSpPr>
        <p:spPr>
          <a:xfrm>
            <a:off x="7279073" y="3179934"/>
            <a:ext cx="1806964" cy="768350"/>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转换流</a:t>
            </a:r>
            <a:endParaRPr lang="en-US" altLang="zh-CN" sz="16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将字节序列按</a:t>
            </a:r>
            <a:r>
              <a:rPr lang="en-US" altLang="zh-CN" sz="1400" dirty="0">
                <a:latin typeface="Times New Roman" panose="02020603050405020304" pitchFamily="18" charset="0"/>
                <a:cs typeface="Times New Roman" panose="02020603050405020304" pitchFamily="18" charset="0"/>
              </a:rPr>
              <a:t>UTF-8</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转换为字符</a:t>
            </a:r>
            <a:endParaRPr lang="zh-CN" altLang="en-US" sz="1400" dirty="0">
              <a:latin typeface="Times New Roman" panose="02020603050405020304" pitchFamily="18" charset="0"/>
              <a:cs typeface="Times New Roman" panose="02020603050405020304" pitchFamily="18" charset="0"/>
            </a:endParaRPr>
          </a:p>
        </p:txBody>
      </p:sp>
      <p:sp>
        <p:nvSpPr>
          <p:cNvPr id="56" name="TextBox 43"/>
          <p:cNvSpPr txBox="1"/>
          <p:nvPr/>
        </p:nvSpPr>
        <p:spPr>
          <a:xfrm>
            <a:off x="7255351" y="4610170"/>
            <a:ext cx="936103" cy="337185"/>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字节流</a:t>
            </a:r>
            <a:endParaRPr lang="zh-CN" altLang="en-US" sz="1400" dirty="0">
              <a:latin typeface="Times New Roman" panose="02020603050405020304" pitchFamily="18" charset="0"/>
              <a:cs typeface="Times New Roman" panose="02020603050405020304" pitchFamily="18" charset="0"/>
            </a:endParaRPr>
          </a:p>
        </p:txBody>
      </p:sp>
      <p:sp>
        <p:nvSpPr>
          <p:cNvPr id="59" name="文本框 58"/>
          <p:cNvSpPr txBox="1"/>
          <p:nvPr/>
        </p:nvSpPr>
        <p:spPr>
          <a:xfrm>
            <a:off x="5485641" y="2198637"/>
            <a:ext cx="1368152" cy="36830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t>
            </a:r>
            <a:r>
              <a:rPr lang="zh-CN" altLang="en-US" sz="1800" dirty="0">
                <a:solidFill>
                  <a:schemeClr val="tx1"/>
                </a:solidFill>
                <a:latin typeface="Times New Roman" panose="02020603050405020304" pitchFamily="18" charset="0"/>
                <a:cs typeface="Times New Roman" panose="02020603050405020304" pitchFamily="18" charset="0"/>
              </a:rPr>
              <a:t>北京</a:t>
            </a:r>
            <a:r>
              <a:rPr lang="en-US" altLang="zh-CN" sz="1800" dirty="0">
                <a:solidFill>
                  <a:schemeClr val="tx1"/>
                </a:solidFill>
                <a:latin typeface="Times New Roman" panose="02020603050405020304" pitchFamily="18" charset="0"/>
                <a:cs typeface="Times New Roman" panose="02020603050405020304" pitchFamily="18" charset="0"/>
              </a:rPr>
              <a:t>"</a:t>
            </a:r>
            <a:endParaRPr lang="en-US" altLang="zh-CN" sz="1800" dirty="0">
              <a:solidFill>
                <a:schemeClr val="tx1"/>
              </a:solidFill>
              <a:latin typeface="Times New Roman" panose="02020603050405020304" pitchFamily="18" charset="0"/>
              <a:cs typeface="Times New Roman" panose="02020603050405020304" pitchFamily="18" charset="0"/>
            </a:endParaRPr>
          </a:p>
        </p:txBody>
      </p:sp>
      <p:sp>
        <p:nvSpPr>
          <p:cNvPr id="60" name="上箭头 32"/>
          <p:cNvSpPr/>
          <p:nvPr/>
        </p:nvSpPr>
        <p:spPr>
          <a:xfrm>
            <a:off x="5874416" y="3980812"/>
            <a:ext cx="216000" cy="43200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TextBox 43"/>
          <p:cNvSpPr txBox="1"/>
          <p:nvPr/>
        </p:nvSpPr>
        <p:spPr>
          <a:xfrm>
            <a:off x="7519633" y="2568532"/>
            <a:ext cx="1422420" cy="521970"/>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以</a:t>
            </a:r>
            <a:r>
              <a:rPr lang="en-US" altLang="zh-CN" sz="1400" dirty="0">
                <a:latin typeface="Times New Roman" panose="02020603050405020304" pitchFamily="18" charset="0"/>
                <a:cs typeface="Times New Roman" panose="02020603050405020304" pitchFamily="18" charset="0"/>
              </a:rPr>
              <a:t>UTF-8</a:t>
            </a:r>
            <a:r>
              <a:rPr lang="zh-CN" altLang="en-US" sz="1400" dirty="0">
                <a:latin typeface="Times New Roman" panose="02020603050405020304" pitchFamily="18" charset="0"/>
                <a:cs typeface="Times New Roman" panose="02020603050405020304" pitchFamily="18" charset="0"/>
              </a:rPr>
              <a:t>的方式</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读取字符</a:t>
            </a:r>
            <a:endParaRPr lang="zh-CN" altLang="en-US" sz="1400"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388550" y="892915"/>
            <a:ext cx="8275982" cy="2306955"/>
          </a:xfrm>
          <a:prstGeom prst="rect">
            <a:avLst/>
          </a:prstGeom>
          <a:noFill/>
        </p:spPr>
        <p:txBody>
          <a:bodyPr wrap="square">
            <a:spAutoFit/>
          </a:bodyPr>
          <a:lstStyle/>
          <a:p>
            <a:pPr algn="l"/>
            <a:r>
              <a:rPr lang="en-US" altLang="zh-CN" sz="1800" b="1" dirty="0">
                <a:solidFill>
                  <a:srgbClr val="7F0055"/>
                </a:solidFill>
                <a:latin typeface="Consolas" panose="020B0609020204030204" pitchFamily="49" charset="0"/>
              </a:rPr>
              <a:t>try</a:t>
            </a:r>
            <a:r>
              <a:rPr lang="en-US" altLang="zh-CN" sz="1800" b="1" dirty="0">
                <a:solidFill>
                  <a:srgbClr val="000000"/>
                </a:solidFill>
                <a:latin typeface="Consolas" panose="020B0609020204030204" pitchFamily="49" charset="0"/>
              </a:rPr>
              <a:t>(</a:t>
            </a:r>
            <a:endParaRPr lang="en-US" altLang="zh-CN" sz="1800" b="1" dirty="0">
              <a:solidFill>
                <a:srgbClr val="000000"/>
              </a:solidFill>
              <a:latin typeface="Consolas" panose="020B0609020204030204" pitchFamily="49" charset="0"/>
            </a:endParaRPr>
          </a:p>
          <a:p>
            <a:pPr lvl="1"/>
            <a:r>
              <a:rPr lang="en-US" altLang="zh-CN" dirty="0" err="1">
                <a:solidFill>
                  <a:srgbClr val="000000"/>
                </a:solidFill>
                <a:latin typeface="Consolas" panose="020B0609020204030204" pitchFamily="49" charset="0"/>
              </a:rPr>
              <a:t>FileInputStream</a:t>
            </a:r>
            <a:r>
              <a:rPr lang="en-US" altLang="zh-CN" dirty="0">
                <a:solidFill>
                  <a:srgbClr val="000000"/>
                </a:solidFill>
                <a:latin typeface="Consolas" panose="020B0609020204030204" pitchFamily="49" charset="0"/>
              </a:rPr>
              <a:t> </a:t>
            </a:r>
            <a:r>
              <a:rPr lang="en-US" altLang="zh-CN" dirty="0" err="1">
                <a:solidFill>
                  <a:srgbClr val="6A3E3E"/>
                </a:solidFill>
                <a:latin typeface="Consolas" panose="020B0609020204030204" pitchFamily="49" charset="0"/>
              </a:rPr>
              <a:t>fis</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FileInputStream</a:t>
            </a:r>
            <a:r>
              <a:rPr lang="en-US" altLang="zh-CN" b="1" dirty="0">
                <a:solidFill>
                  <a:srgbClr val="000000"/>
                </a:solidFill>
                <a:latin typeface="Consolas" panose="020B0609020204030204" pitchFamily="49" charset="0"/>
              </a:rPr>
              <a:t>(</a:t>
            </a:r>
            <a:r>
              <a:rPr lang="en-US" altLang="zh-CN" b="1" dirty="0">
                <a:solidFill>
                  <a:srgbClr val="6A3E3E"/>
                </a:solidFill>
                <a:latin typeface="Consolas" panose="020B0609020204030204" pitchFamily="49" charset="0"/>
              </a:rPr>
              <a:t>filename</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err="1">
                <a:solidFill>
                  <a:srgbClr val="000000"/>
                </a:solidFill>
                <a:latin typeface="Consolas" panose="020B0609020204030204" pitchFamily="49" charset="0"/>
              </a:rPr>
              <a:t>InputStreamReader</a:t>
            </a:r>
            <a:r>
              <a:rPr lang="en-US" altLang="zh-CN" dirty="0">
                <a:solidFill>
                  <a:srgbClr val="000000"/>
                </a:solidFill>
                <a:latin typeface="Consolas" panose="020B0609020204030204" pitchFamily="49" charset="0"/>
              </a:rPr>
              <a:t> </a:t>
            </a:r>
            <a:r>
              <a:rPr lang="en-US" altLang="zh-CN" dirty="0" err="1">
                <a:solidFill>
                  <a:srgbClr val="6A3E3E"/>
                </a:solidFill>
                <a:latin typeface="Consolas" panose="020B0609020204030204" pitchFamily="49" charset="0"/>
              </a:rPr>
              <a:t>isr</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InputStreamReader</a:t>
            </a:r>
            <a:r>
              <a:rPr lang="en-US" altLang="zh-CN" b="1" dirty="0">
                <a:solidFill>
                  <a:srgbClr val="000000"/>
                </a:solidFill>
                <a:latin typeface="Consolas" panose="020B0609020204030204" pitchFamily="49" charset="0"/>
              </a:rPr>
              <a:t>(</a:t>
            </a:r>
            <a:r>
              <a:rPr lang="en-US" altLang="zh-CN" b="1" dirty="0" err="1">
                <a:solidFill>
                  <a:srgbClr val="6A3E3E"/>
                </a:solidFill>
                <a:latin typeface="Consolas" panose="020B0609020204030204" pitchFamily="49" charset="0"/>
              </a:rPr>
              <a:t>fis</a:t>
            </a:r>
            <a:r>
              <a:rPr lang="en-US" altLang="zh-CN" b="1" dirty="0">
                <a:solidFill>
                  <a:srgbClr val="000000"/>
                </a:solidFill>
                <a:latin typeface="Consolas" panose="020B0609020204030204" pitchFamily="49" charset="0"/>
              </a:rPr>
              <a:t>, </a:t>
            </a:r>
            <a:r>
              <a:rPr lang="en-US" altLang="zh-CN" b="1" dirty="0">
                <a:solidFill>
                  <a:srgbClr val="2A00FF"/>
                </a:solidFill>
                <a:latin typeface="Consolas" panose="020B0609020204030204" pitchFamily="49" charset="0"/>
              </a:rPr>
              <a:t>"UTF-8"</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indent="-457200"/>
            <a:r>
              <a:rPr lang="en-US" altLang="zh-CN" dirty="0">
                <a:solidFill>
                  <a:srgbClr val="000000"/>
                </a:solidFill>
                <a:latin typeface="Consolas" panose="020B0609020204030204" pitchFamily="49" charset="0"/>
              </a:rPr>
              <a:t>) {</a:t>
            </a:r>
            <a:endParaRPr lang="en-US" altLang="zh-CN" dirty="0">
              <a:solidFill>
                <a:srgbClr val="000000"/>
              </a:solidFill>
              <a:latin typeface="Consolas" panose="020B0609020204030204" pitchFamily="49" charset="0"/>
            </a:endParaRPr>
          </a:p>
          <a:p>
            <a:pPr lvl="1"/>
            <a:r>
              <a:rPr lang="en-US" altLang="zh-CN" b="1" dirty="0">
                <a:solidFill>
                  <a:srgbClr val="7F0055"/>
                </a:solidFill>
                <a:latin typeface="Consolas" panose="020B0609020204030204" pitchFamily="49" charset="0"/>
              </a:rPr>
              <a:t>while</a:t>
            </a:r>
            <a:r>
              <a:rPr lang="en-US" altLang="zh-CN" b="1" dirty="0">
                <a:solidFill>
                  <a:srgbClr val="000000"/>
                </a:solidFill>
                <a:latin typeface="Consolas" panose="020B0609020204030204" pitchFamily="49" charset="0"/>
              </a:rPr>
              <a:t>((</a:t>
            </a:r>
            <a:r>
              <a:rPr lang="en-US" altLang="zh-CN" b="1" dirty="0" err="1">
                <a:solidFill>
                  <a:srgbClr val="6A3E3E"/>
                </a:solidFill>
                <a:latin typeface="Consolas" panose="020B0609020204030204" pitchFamily="49" charset="0"/>
              </a:rPr>
              <a:t>ch</a:t>
            </a:r>
            <a:r>
              <a:rPr lang="en-US" altLang="zh-CN" b="1" dirty="0">
                <a:solidFill>
                  <a:srgbClr val="000000"/>
                </a:solidFill>
                <a:latin typeface="Consolas" panose="020B0609020204030204" pitchFamily="49" charset="0"/>
              </a:rPr>
              <a:t>=</a:t>
            </a:r>
            <a:r>
              <a:rPr lang="en-US" altLang="zh-CN" b="1" dirty="0" err="1">
                <a:solidFill>
                  <a:srgbClr val="6A3E3E"/>
                </a:solidFill>
                <a:latin typeface="Consolas" panose="020B0609020204030204" pitchFamily="49" charset="0"/>
              </a:rPr>
              <a:t>isr</a:t>
            </a:r>
            <a:r>
              <a:rPr lang="en-US" altLang="zh-CN" b="1" dirty="0" err="1">
                <a:solidFill>
                  <a:srgbClr val="000000"/>
                </a:solidFill>
                <a:latin typeface="Consolas" panose="020B0609020204030204" pitchFamily="49" charset="0"/>
              </a:rPr>
              <a:t>.read</a:t>
            </a:r>
            <a:r>
              <a:rPr lang="en-US" altLang="zh-CN" b="1" dirty="0">
                <a:solidFill>
                  <a:srgbClr val="000000"/>
                </a:solidFill>
                <a:latin typeface="Consolas" panose="020B0609020204030204" pitchFamily="49" charset="0"/>
              </a:rPr>
              <a:t>())!=-1){</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char</a:t>
            </a:r>
            <a:r>
              <a:rPr lang="en-US" altLang="zh-CN" b="1" dirty="0">
                <a:solidFill>
                  <a:srgbClr val="000000"/>
                </a:solidFill>
                <a:latin typeface="Consolas" panose="020B0609020204030204" pitchFamily="49" charset="0"/>
              </a:rPr>
              <a:t>)</a:t>
            </a:r>
            <a:r>
              <a:rPr lang="en-US" altLang="zh-CN" b="1" dirty="0" err="1">
                <a:solidFill>
                  <a:srgbClr val="6A3E3E"/>
                </a:solidFill>
                <a:latin typeface="Consolas" panose="020B0609020204030204" pitchFamily="49" charset="0"/>
              </a:rPr>
              <a:t>ch</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 </a:t>
            </a:r>
            <a:endParaRPr lang="zh-CN" altLang="en-US" dirty="0"/>
          </a:p>
        </p:txBody>
      </p:sp>
      <p:pic>
        <p:nvPicPr>
          <p:cNvPr id="25" name="图片 24"/>
          <p:cNvPicPr>
            <a:picLocks noChangeAspect="1"/>
          </p:cNvPicPr>
          <p:nvPr/>
        </p:nvPicPr>
        <p:blipFill>
          <a:blip r:embed="rId1"/>
          <a:stretch>
            <a:fillRect/>
          </a:stretch>
        </p:blipFill>
        <p:spPr>
          <a:xfrm>
            <a:off x="398452" y="3176396"/>
            <a:ext cx="4192880" cy="2042201"/>
          </a:xfrm>
          <a:prstGeom prst="rect">
            <a:avLst/>
          </a:prstGeom>
        </p:spPr>
      </p:pic>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522095"/>
            <a:ext cx="8229600" cy="4525645"/>
          </a:xfrm>
        </p:spPr>
        <p:txBody>
          <a:bodyPr>
            <a:normAutofit/>
          </a:bodyPr>
          <a:lstStyle/>
          <a:p>
            <a:r>
              <a:rPr lang="zh-CN" altLang="zh-CN" dirty="0"/>
              <a:t>如果存取的是一个文本文件，可以直接使用</a:t>
            </a:r>
            <a:r>
              <a:rPr lang="en-US" altLang="zh-CN" dirty="0" err="1"/>
              <a:t>FileReader</a:t>
            </a:r>
            <a:r>
              <a:rPr lang="zh-CN" altLang="zh-CN" dirty="0"/>
              <a:t>和</a:t>
            </a:r>
            <a:r>
              <a:rPr lang="en-US" altLang="zh-CN" dirty="0" err="1"/>
              <a:t>FileWriter</a:t>
            </a:r>
            <a:r>
              <a:rPr lang="zh-CN" altLang="zh-CN" dirty="0"/>
              <a:t>类，它们分别继承自</a:t>
            </a:r>
            <a:r>
              <a:rPr lang="en-US" altLang="zh-CN" dirty="0"/>
              <a:t>InputStreamReader</a:t>
            </a:r>
            <a:r>
              <a:rPr lang="zh-CN" altLang="zh-CN" dirty="0"/>
              <a:t>和</a:t>
            </a:r>
            <a:r>
              <a:rPr lang="en-US" altLang="zh-CN" dirty="0"/>
              <a:t>OutputStreamWriter</a:t>
            </a:r>
            <a:r>
              <a:rPr lang="zh-CN" altLang="zh-CN" dirty="0"/>
              <a:t>。</a:t>
            </a:r>
            <a:endParaRPr lang="en-US" altLang="zh-CN" dirty="0"/>
          </a:p>
          <a:p>
            <a:endParaRPr lang="zh-CN" altLang="zh-CN" dirty="0"/>
          </a:p>
          <a:p>
            <a:pPr lvl="1"/>
            <a:r>
              <a:rPr lang="en-US" altLang="zh-CN" dirty="0" err="1"/>
              <a:t>FileReader</a:t>
            </a:r>
            <a:r>
              <a:rPr lang="zh-CN" altLang="zh-CN" dirty="0"/>
              <a:t>类用于文本文件的读，每次读取一个字符或一个字符数组。</a:t>
            </a:r>
            <a:r>
              <a:rPr lang="en-US" altLang="zh-CN" dirty="0" err="1"/>
              <a:t>FileWriter</a:t>
            </a:r>
            <a:r>
              <a:rPr lang="zh-CN" altLang="zh-CN" dirty="0"/>
              <a:t>类用于文本文件的写，每次写入一个字符、一个数组或一个字符串。通常可以将</a:t>
            </a:r>
            <a:r>
              <a:rPr lang="en-US" altLang="zh-CN" dirty="0" err="1"/>
              <a:t>FileReader</a:t>
            </a:r>
            <a:r>
              <a:rPr lang="zh-CN" altLang="zh-CN" dirty="0"/>
              <a:t>对象看作一个以字符为单位的无格式的字符输入流，将</a:t>
            </a:r>
            <a:r>
              <a:rPr lang="en-US" altLang="zh-CN" dirty="0" err="1"/>
              <a:t>FileWriter</a:t>
            </a:r>
            <a:r>
              <a:rPr lang="zh-CN" altLang="zh-CN" dirty="0"/>
              <a:t>对象看作是以字符为单位的无格式的字符输出流。</a:t>
            </a:r>
            <a:endParaRPr lang="zh-CN" altLang="zh-CN" dirty="0"/>
          </a:p>
          <a:p>
            <a:pPr lvl="1"/>
            <a:r>
              <a:rPr lang="en-US" altLang="zh-CN" dirty="0" err="1"/>
              <a:t>FileReader</a:t>
            </a:r>
            <a:r>
              <a:rPr lang="zh-CN" altLang="zh-CN" dirty="0"/>
              <a:t>和</a:t>
            </a:r>
            <a:r>
              <a:rPr lang="en-US" altLang="zh-CN" dirty="0" err="1"/>
              <a:t>FileWriter</a:t>
            </a:r>
            <a:r>
              <a:rPr lang="zh-CN" altLang="zh-CN" dirty="0"/>
              <a:t>类只能按照平台默认的字符编码进行字符的读写，若要指定编码，则还是使用</a:t>
            </a:r>
            <a:r>
              <a:rPr lang="en-US" altLang="zh-CN" dirty="0"/>
              <a:t>InputStreamReader</a:t>
            </a:r>
            <a:r>
              <a:rPr lang="zh-CN" altLang="zh-CN" dirty="0"/>
              <a:t>和</a:t>
            </a:r>
            <a:r>
              <a:rPr lang="en-US" altLang="zh-CN" dirty="0"/>
              <a:t>OutputStreamWriter</a:t>
            </a:r>
            <a:r>
              <a:rPr lang="zh-CN" altLang="zh-CN" dirty="0"/>
              <a:t>。</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12.3.3  </a:t>
            </a:r>
            <a:r>
              <a:rPr lang="en-US" altLang="zh-CN" dirty="0" err="1">
                <a:effectLst/>
              </a:rPr>
              <a:t>FileReader</a:t>
            </a:r>
            <a:r>
              <a:rPr lang="zh-CN" altLang="zh-CN" dirty="0">
                <a:effectLst/>
              </a:rPr>
              <a:t>和</a:t>
            </a:r>
            <a:r>
              <a:rPr lang="en-US" altLang="zh-CN" dirty="0" err="1">
                <a:effectLst/>
              </a:rPr>
              <a:t>FileWriter</a:t>
            </a:r>
            <a:endParaRPr lang="zh-CN" altLang="en-US" dirty="0"/>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73200"/>
            <a:ext cx="8229600" cy="4525645"/>
          </a:xfrm>
        </p:spPr>
        <p:txBody>
          <a:bodyPr>
            <a:normAutofit/>
          </a:bodyPr>
          <a:lstStyle/>
          <a:p>
            <a:pPr marL="109855" indent="0">
              <a:buNone/>
            </a:pPr>
            <a:r>
              <a:rPr lang="zh-CN" altLang="zh-CN" dirty="0"/>
              <a:t>【例</a:t>
            </a:r>
            <a:r>
              <a:rPr lang="en-US" altLang="zh-CN" dirty="0"/>
              <a:t>12-11</a:t>
            </a:r>
            <a:r>
              <a:rPr lang="zh-CN" altLang="zh-CN" dirty="0"/>
              <a:t>】将九九乘法表保存在文本文件中。</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12.3.3  </a:t>
            </a:r>
            <a:r>
              <a:rPr lang="en-US" altLang="zh-CN" dirty="0" err="1">
                <a:effectLst/>
              </a:rPr>
              <a:t>FileReader</a:t>
            </a:r>
            <a:r>
              <a:rPr lang="zh-CN" altLang="zh-CN" dirty="0">
                <a:effectLst/>
              </a:rPr>
              <a:t>和</a:t>
            </a:r>
            <a:r>
              <a:rPr lang="en-US" altLang="zh-CN" dirty="0" err="1">
                <a:effectLst/>
              </a:rPr>
              <a:t>FileWriter</a:t>
            </a:r>
            <a:endParaRPr lang="zh-CN" altLang="en-US" dirty="0"/>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97965"/>
            <a:ext cx="8229600" cy="4525645"/>
          </a:xfrm>
        </p:spPr>
        <p:txBody>
          <a:bodyPr/>
          <a:lstStyle/>
          <a:p>
            <a:r>
              <a:rPr lang="en-US" altLang="zh-CN" dirty="0" err="1"/>
              <a:t>BufferedReader</a:t>
            </a:r>
            <a:r>
              <a:rPr lang="zh-CN" altLang="zh-CN" dirty="0"/>
              <a:t>和</a:t>
            </a:r>
            <a:r>
              <a:rPr lang="en-US" altLang="zh-CN" dirty="0" err="1"/>
              <a:t>BufferedWriter</a:t>
            </a:r>
            <a:r>
              <a:rPr lang="zh-CN" altLang="zh-CN" dirty="0"/>
              <a:t>类都带有</a:t>
            </a:r>
            <a:r>
              <a:rPr lang="en-US" altLang="zh-CN" dirty="0"/>
              <a:t>8192</a:t>
            </a:r>
            <a:r>
              <a:rPr lang="zh-CN" altLang="zh-CN" dirty="0"/>
              <a:t>个字符的缓冲区，缓冲区的作用与</a:t>
            </a:r>
            <a:r>
              <a:rPr lang="en-US" altLang="zh-CN" dirty="0" err="1"/>
              <a:t>BufferedInputStream</a:t>
            </a:r>
            <a:r>
              <a:rPr lang="zh-CN" altLang="zh-CN" dirty="0"/>
              <a:t>和</a:t>
            </a:r>
            <a:r>
              <a:rPr lang="en-US" altLang="zh-CN" dirty="0" err="1"/>
              <a:t>BufferedOutputStream</a:t>
            </a:r>
            <a:r>
              <a:rPr lang="zh-CN" altLang="zh-CN" dirty="0"/>
              <a:t>类相同。</a:t>
            </a:r>
            <a:endParaRPr lang="en-US" altLang="zh-CN" dirty="0"/>
          </a:p>
          <a:p>
            <a:endParaRPr lang="zh-CN" altLang="zh-CN" dirty="0"/>
          </a:p>
          <a:p>
            <a:pPr lvl="1"/>
            <a:r>
              <a:rPr lang="en-US" altLang="zh-CN" dirty="0" err="1"/>
              <a:t>BufferedReader</a:t>
            </a:r>
            <a:r>
              <a:rPr lang="zh-CN" altLang="zh-CN" dirty="0"/>
              <a:t>类还可以“文本行”为基本单位读取数据，文本行是以回车换行结束的字符序列。</a:t>
            </a:r>
            <a:endParaRPr lang="zh-CN" altLang="zh-CN" dirty="0"/>
          </a:p>
          <a:p>
            <a:pPr lvl="1"/>
            <a:r>
              <a:rPr lang="en-US" altLang="zh-CN" dirty="0"/>
              <a:t>String </a:t>
            </a:r>
            <a:r>
              <a:rPr lang="en-US" altLang="zh-CN" dirty="0" err="1"/>
              <a:t>readLine</a:t>
            </a:r>
            <a:r>
              <a:rPr lang="en-US" altLang="zh-CN" dirty="0"/>
              <a:t>()</a:t>
            </a:r>
            <a:r>
              <a:rPr lang="zh-CN" altLang="zh-CN" dirty="0"/>
              <a:t>：从输入流中读取一行字符，如果读遇到流结束，则返回</a:t>
            </a:r>
            <a:r>
              <a:rPr lang="en-US" altLang="zh-CN" dirty="0"/>
              <a:t>null</a:t>
            </a:r>
            <a:r>
              <a:rPr lang="zh-CN" altLang="zh-CN" dirty="0"/>
              <a:t>。</a:t>
            </a:r>
            <a:endParaRPr lang="zh-CN" altLang="en-US" dirty="0"/>
          </a:p>
        </p:txBody>
      </p:sp>
      <p:sp>
        <p:nvSpPr>
          <p:cNvPr id="3" name="标题 2"/>
          <p:cNvSpPr>
            <a:spLocks noGrp="1"/>
          </p:cNvSpPr>
          <p:nvPr>
            <p:ph type="title"/>
          </p:nvPr>
        </p:nvSpPr>
        <p:spPr/>
        <p:txBody>
          <a:bodyPr>
            <a:normAutofit/>
          </a:bodyPr>
          <a:lstStyle/>
          <a:p>
            <a:r>
              <a:rPr lang="en-US" altLang="zh-CN" dirty="0">
                <a:effectLst/>
              </a:rPr>
              <a:t>12.3.4  </a:t>
            </a:r>
            <a:r>
              <a:rPr lang="en-US" altLang="zh-CN" dirty="0" err="1">
                <a:effectLst/>
              </a:rPr>
              <a:t>BufferedReader</a:t>
            </a:r>
            <a:r>
              <a:rPr lang="zh-CN" altLang="zh-CN" dirty="0">
                <a:effectLst/>
              </a:rPr>
              <a:t>类</a:t>
            </a:r>
            <a:endParaRPr lang="zh-CN" altLang="en-US" dirty="0"/>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9710"/>
            <a:ext cx="8229600" cy="4525645"/>
          </a:xfrm>
        </p:spPr>
        <p:txBody>
          <a:bodyPr>
            <a:normAutofit/>
          </a:bodyPr>
          <a:lstStyle/>
          <a:p>
            <a:r>
              <a:rPr lang="en-US" altLang="zh-CN" dirty="0"/>
              <a:t>PrintStream</a:t>
            </a:r>
            <a:r>
              <a:rPr lang="zh-CN" altLang="zh-CN" dirty="0"/>
              <a:t>的问题是它不支持国际化，不能用与平台无关的方式处理换行。所以在</a:t>
            </a:r>
            <a:r>
              <a:rPr lang="en-US" altLang="zh-CN" dirty="0"/>
              <a:t>JDK 1.1</a:t>
            </a:r>
            <a:r>
              <a:rPr lang="zh-CN" altLang="zh-CN" dirty="0"/>
              <a:t>中引入了</a:t>
            </a:r>
            <a:r>
              <a:rPr lang="en-US" altLang="zh-CN" dirty="0" err="1"/>
              <a:t>PrintWriter</a:t>
            </a:r>
            <a:r>
              <a:rPr lang="zh-CN" altLang="zh-CN" dirty="0"/>
              <a:t>类，它是字符流，依旧使用与</a:t>
            </a:r>
            <a:r>
              <a:rPr lang="en-US" altLang="zh-CN" dirty="0"/>
              <a:t>PrintStream</a:t>
            </a:r>
            <a:r>
              <a:rPr lang="zh-CN" altLang="zh-CN" dirty="0"/>
              <a:t>相同的格式化接口</a:t>
            </a:r>
            <a:r>
              <a:rPr lang="en-US" altLang="zh-CN" dirty="0"/>
              <a:t>print()</a:t>
            </a:r>
            <a:r>
              <a:rPr lang="zh-CN" altLang="zh-CN" dirty="0"/>
              <a:t>和</a:t>
            </a:r>
            <a:r>
              <a:rPr lang="en-US" altLang="zh-CN" dirty="0" err="1"/>
              <a:t>println</a:t>
            </a:r>
            <a:r>
              <a:rPr lang="en-US" altLang="zh-CN" dirty="0"/>
              <a:t>()</a:t>
            </a:r>
            <a:r>
              <a:rPr lang="zh-CN" altLang="zh-CN" dirty="0"/>
              <a:t>方法，但提供了国际化支持。在输出方面，</a:t>
            </a:r>
            <a:r>
              <a:rPr lang="en-US" altLang="zh-CN" dirty="0" err="1"/>
              <a:t>PrintWriter</a:t>
            </a:r>
            <a:r>
              <a:rPr lang="zh-CN" altLang="zh-CN" dirty="0"/>
              <a:t>比</a:t>
            </a:r>
            <a:r>
              <a:rPr lang="en-US" altLang="zh-CN" dirty="0"/>
              <a:t>PrintStream</a:t>
            </a:r>
            <a:r>
              <a:rPr lang="zh-CN" altLang="zh-CN" dirty="0"/>
              <a:t>更为合适。</a:t>
            </a:r>
            <a:endParaRPr lang="en-US" altLang="zh-CN" dirty="0"/>
          </a:p>
          <a:p>
            <a:endParaRPr lang="zh-CN" altLang="zh-CN" dirty="0"/>
          </a:p>
          <a:p>
            <a:pPr lvl="1"/>
            <a:r>
              <a:rPr lang="en-US" altLang="zh-CN" dirty="0" err="1"/>
              <a:t>PrintWriter</a:t>
            </a:r>
            <a:r>
              <a:rPr lang="zh-CN" altLang="zh-CN" dirty="0"/>
              <a:t>提供了既能接收</a:t>
            </a:r>
            <a:r>
              <a:rPr lang="en-US" altLang="zh-CN" dirty="0"/>
              <a:t>Writer</a:t>
            </a:r>
            <a:r>
              <a:rPr lang="zh-CN" altLang="zh-CN" dirty="0"/>
              <a:t>对象又能接收</a:t>
            </a:r>
            <a:r>
              <a:rPr lang="en-US" altLang="zh-CN" dirty="0" err="1"/>
              <a:t>OutputStream</a:t>
            </a:r>
            <a:r>
              <a:rPr lang="zh-CN" altLang="zh-CN" dirty="0"/>
              <a:t>对象的构造方法，简化了输出流对象的创建过程。</a:t>
            </a:r>
            <a:endParaRPr lang="en-US" altLang="zh-CN" dirty="0"/>
          </a:p>
          <a:p>
            <a:pPr lvl="1"/>
            <a:endParaRPr lang="zh-CN" altLang="zh-CN" dirty="0"/>
          </a:p>
          <a:p>
            <a:pPr lvl="1"/>
            <a:r>
              <a:rPr lang="en-US" altLang="zh-CN" dirty="0" err="1"/>
              <a:t>PrintWriter</a:t>
            </a:r>
            <a:r>
              <a:rPr lang="zh-CN" altLang="zh-CN" dirty="0"/>
              <a:t>也可以设置缓冲区的自动刷新。</a:t>
            </a:r>
            <a:r>
              <a:rPr lang="en-US" altLang="zh-CN" dirty="0" err="1"/>
              <a:t>PrintWriter</a:t>
            </a:r>
            <a:r>
              <a:rPr lang="zh-CN" altLang="zh-CN" dirty="0"/>
              <a:t>仅在调用</a:t>
            </a:r>
            <a:r>
              <a:rPr lang="en-US" altLang="zh-CN" dirty="0" err="1"/>
              <a:t>println</a:t>
            </a:r>
            <a:r>
              <a:rPr lang="en-US" altLang="zh-CN" dirty="0"/>
              <a:t>()</a:t>
            </a:r>
            <a:r>
              <a:rPr lang="zh-CN" altLang="zh-CN" dirty="0"/>
              <a:t>方法时自动刷新；而</a:t>
            </a:r>
            <a:r>
              <a:rPr lang="en-US" altLang="zh-CN" dirty="0"/>
              <a:t>PrintStream</a:t>
            </a:r>
            <a:r>
              <a:rPr lang="zh-CN" altLang="zh-CN" dirty="0"/>
              <a:t>只要输出遇到换行符（调用</a:t>
            </a:r>
            <a:r>
              <a:rPr lang="en-US" altLang="zh-CN" dirty="0" err="1"/>
              <a:t>println</a:t>
            </a:r>
            <a:r>
              <a:rPr lang="en-US" altLang="zh-CN" dirty="0"/>
              <a:t>()</a:t>
            </a:r>
            <a:r>
              <a:rPr lang="zh-CN" altLang="zh-CN" dirty="0"/>
              <a:t>方法、输出换行符等），缓冲区的内容就会被强制输出。</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12.3.5  </a:t>
            </a:r>
            <a:r>
              <a:rPr lang="en-US" altLang="zh-CN" dirty="0" err="1">
                <a:effectLst/>
              </a:rPr>
              <a:t>PrintWriter</a:t>
            </a:r>
            <a:r>
              <a:rPr lang="zh-CN" altLang="zh-CN" dirty="0">
                <a:effectLst/>
              </a:rPr>
              <a:t>类</a:t>
            </a:r>
            <a:endParaRPr lang="zh-CN" altLang="en-US" dirty="0"/>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27685" y="1481455"/>
            <a:ext cx="8229600" cy="4525645"/>
          </a:xfrm>
        </p:spPr>
        <p:txBody>
          <a:bodyPr>
            <a:normAutofit/>
          </a:bodyPr>
          <a:lstStyle/>
          <a:p>
            <a:pPr marL="109855" indent="0">
              <a:buNone/>
            </a:pPr>
            <a:r>
              <a:rPr lang="zh-CN" altLang="zh-CN" dirty="0"/>
              <a:t>【例</a:t>
            </a:r>
            <a:r>
              <a:rPr lang="en-US" altLang="zh-CN" dirty="0"/>
              <a:t>12-12</a:t>
            </a:r>
            <a:r>
              <a:rPr lang="zh-CN" altLang="zh-CN" dirty="0"/>
              <a:t>】将计算得到的几个圆的面积写入一个文件；再将文件中的信息读取出来在控制台打印。</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12.3.5  </a:t>
            </a:r>
            <a:r>
              <a:rPr lang="en-US" altLang="zh-CN" dirty="0" err="1">
                <a:effectLst/>
              </a:rPr>
              <a:t>PrintWriter</a:t>
            </a:r>
            <a:r>
              <a:rPr lang="zh-CN" altLang="zh-CN" dirty="0">
                <a:effectLst/>
              </a:rPr>
              <a:t>类</a:t>
            </a:r>
            <a:endParaRPr lang="zh-CN" altLang="en-US" dirty="0"/>
          </a:p>
        </p:txBody>
      </p:sp>
      <p:pic>
        <p:nvPicPr>
          <p:cNvPr id="4" name="图片 3"/>
          <p:cNvPicPr/>
          <p:nvPr/>
        </p:nvPicPr>
        <p:blipFill>
          <a:blip r:embed="rId1"/>
          <a:stretch>
            <a:fillRect/>
          </a:stretch>
        </p:blipFill>
        <p:spPr>
          <a:xfrm>
            <a:off x="1979712" y="2564904"/>
            <a:ext cx="4536504" cy="2260640"/>
          </a:xfrm>
          <a:prstGeom prst="rect">
            <a:avLst/>
          </a:prstGeom>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12.4  </a:t>
            </a:r>
            <a:r>
              <a:rPr lang="en-US" altLang="zh-CN" dirty="0" err="1">
                <a:effectLst/>
              </a:rPr>
              <a:t>RandomAccessFile</a:t>
            </a:r>
            <a:r>
              <a:rPr lang="zh-CN" altLang="zh-CN" dirty="0">
                <a:effectLst/>
              </a:rPr>
              <a:t>类</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1007604" y="1155383"/>
            <a:ext cx="7128792" cy="4968552"/>
          </a:xfrm>
          <a:prstGeom prst="rect">
            <a:avLst/>
          </a:prstGeom>
          <a:noFill/>
          <a:ln>
            <a:noFill/>
          </a:ln>
        </p:spPr>
      </p:pic>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81455"/>
            <a:ext cx="8229600" cy="4525645"/>
          </a:xfrm>
        </p:spPr>
        <p:txBody>
          <a:bodyPr>
            <a:normAutofit/>
          </a:bodyPr>
          <a:lstStyle/>
          <a:p>
            <a:pPr marL="109855" indent="0">
              <a:buNone/>
            </a:pPr>
            <a:r>
              <a:rPr lang="en-US" altLang="zh-CN" dirty="0"/>
              <a:t>1</a:t>
            </a:r>
            <a:r>
              <a:rPr lang="zh-CN" altLang="zh-CN" dirty="0"/>
              <a:t>．</a:t>
            </a:r>
            <a:r>
              <a:rPr lang="en-US" altLang="zh-CN" dirty="0" err="1"/>
              <a:t>RandomAccessFile</a:t>
            </a:r>
            <a:r>
              <a:rPr lang="zh-CN" altLang="zh-CN" dirty="0"/>
              <a:t>的特点</a:t>
            </a:r>
            <a:endParaRPr lang="en-US" altLang="zh-CN" dirty="0"/>
          </a:p>
          <a:p>
            <a:pPr lvl="1"/>
            <a:r>
              <a:rPr lang="en-US" altLang="zh-CN" dirty="0" err="1"/>
              <a:t>RandomAccessFile</a:t>
            </a:r>
            <a:r>
              <a:rPr lang="zh-CN" altLang="zh-CN" dirty="0"/>
              <a:t>类以字节为单位进行文件内容的存取。</a:t>
            </a:r>
            <a:endParaRPr lang="en-US" altLang="zh-CN" dirty="0"/>
          </a:p>
          <a:p>
            <a:pPr lvl="1"/>
            <a:endParaRPr lang="en-US" altLang="zh-CN" dirty="0"/>
          </a:p>
          <a:p>
            <a:pPr lvl="1"/>
            <a:r>
              <a:rPr lang="zh-CN" altLang="zh-CN" sz="2000" dirty="0"/>
              <a:t>（</a:t>
            </a:r>
            <a:r>
              <a:rPr lang="en-US" altLang="zh-CN" sz="2000" dirty="0"/>
              <a:t>1</a:t>
            </a:r>
            <a:r>
              <a:rPr lang="zh-CN" altLang="zh-CN" sz="2000" dirty="0"/>
              <a:t>）</a:t>
            </a:r>
            <a:r>
              <a:rPr lang="en-US" altLang="zh-CN" sz="2000" dirty="0" err="1"/>
              <a:t>RandomAccessFile</a:t>
            </a:r>
            <a:r>
              <a:rPr lang="zh-CN" altLang="zh-CN" sz="2000" dirty="0"/>
              <a:t>提供了文件的“随机访问”方式，在</a:t>
            </a:r>
            <a:r>
              <a:rPr lang="en-US" altLang="zh-CN" sz="2000" dirty="0" err="1"/>
              <a:t>RandomAccessFile</a:t>
            </a:r>
            <a:r>
              <a:rPr lang="zh-CN" altLang="zh-CN" sz="2000" dirty="0"/>
              <a:t>类中定义了文件记录指针，标识当前正在读写的位置，它可以指向文件中的任意位置。</a:t>
            </a:r>
            <a:endParaRPr lang="en-US" altLang="zh-CN" sz="2000" dirty="0"/>
          </a:p>
          <a:p>
            <a:pPr lvl="1"/>
            <a:r>
              <a:rPr lang="zh-CN" altLang="zh-CN" sz="2000" dirty="0"/>
              <a:t>（</a:t>
            </a:r>
            <a:r>
              <a:rPr lang="en-US" altLang="zh-CN" sz="2000" dirty="0"/>
              <a:t>2</a:t>
            </a:r>
            <a:r>
              <a:rPr lang="zh-CN" altLang="zh-CN" sz="2000" dirty="0"/>
              <a:t>）</a:t>
            </a:r>
            <a:r>
              <a:rPr lang="en-US" altLang="zh-CN" sz="2000" dirty="0" err="1"/>
              <a:t>RandomAccessFile</a:t>
            </a:r>
            <a:r>
              <a:rPr lang="zh-CN" altLang="zh-CN" sz="2000" dirty="0"/>
              <a:t>既可以读取文件的内容，也可以向文件输出数据，集读、写功能于一身。</a:t>
            </a:r>
            <a:endParaRPr lang="zh-CN" altLang="zh-CN" sz="2000" dirty="0"/>
          </a:p>
          <a:p>
            <a:pPr lvl="1"/>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12.4  </a:t>
            </a:r>
            <a:r>
              <a:rPr lang="en-US" altLang="zh-CN" dirty="0" err="1">
                <a:effectLst/>
              </a:rPr>
              <a:t>RandomAccessFile</a:t>
            </a:r>
            <a:r>
              <a:rPr lang="zh-CN" altLang="zh-CN" dirty="0">
                <a:effectLst/>
              </a:rPr>
              <a:t>类</a:t>
            </a:r>
            <a:endParaRPr lang="zh-CN" altLang="en-US" dirty="0"/>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60070" y="1449070"/>
            <a:ext cx="8229600" cy="4525645"/>
          </a:xfrm>
        </p:spPr>
        <p:txBody>
          <a:bodyPr>
            <a:normAutofit/>
          </a:bodyPr>
          <a:lstStyle/>
          <a:p>
            <a:pPr marL="109855" indent="0">
              <a:buNone/>
            </a:pPr>
            <a:r>
              <a:rPr lang="en-US" altLang="zh-CN" dirty="0"/>
              <a:t>2</a:t>
            </a:r>
            <a:r>
              <a:rPr lang="zh-CN" altLang="zh-CN" dirty="0"/>
              <a:t>．</a:t>
            </a:r>
            <a:r>
              <a:rPr lang="en-US" altLang="zh-CN" dirty="0" err="1"/>
              <a:t>RandomAccessFile</a:t>
            </a:r>
            <a:r>
              <a:rPr lang="zh-CN" altLang="zh-CN" dirty="0"/>
              <a:t>中的读写方法</a:t>
            </a:r>
            <a:endParaRPr lang="en-US" altLang="zh-CN" dirty="0"/>
          </a:p>
          <a:p>
            <a:pPr lvl="1"/>
            <a:r>
              <a:rPr lang="zh-CN" altLang="en-US" sz="2400" dirty="0"/>
              <a:t>查看</a:t>
            </a:r>
            <a:r>
              <a:rPr lang="en-US" altLang="zh-CN" sz="2400" dirty="0"/>
              <a:t>API</a:t>
            </a:r>
            <a:r>
              <a:rPr lang="zh-CN" altLang="en-US" sz="2400" dirty="0"/>
              <a:t>文档</a:t>
            </a:r>
            <a:endParaRPr lang="zh-CN" altLang="zh-CN" sz="2400" dirty="0"/>
          </a:p>
          <a:p>
            <a:endParaRPr lang="en-US" altLang="zh-CN" dirty="0"/>
          </a:p>
          <a:p>
            <a:endParaRPr lang="en-US" altLang="zh-CN" dirty="0"/>
          </a:p>
          <a:p>
            <a:r>
              <a:rPr lang="en-US" altLang="zh-CN" dirty="0"/>
              <a:t>3</a:t>
            </a:r>
            <a:r>
              <a:rPr lang="zh-CN" altLang="en-US" dirty="0"/>
              <a:t>、</a:t>
            </a:r>
            <a:r>
              <a:rPr lang="en-US" altLang="zh-CN" dirty="0" err="1"/>
              <a:t>RandomAccessFile</a:t>
            </a:r>
            <a:r>
              <a:rPr lang="zh-CN" altLang="zh-CN" dirty="0"/>
              <a:t>中的其他方法</a:t>
            </a:r>
            <a:endParaRPr lang="zh-CN" altLang="zh-CN" dirty="0"/>
          </a:p>
          <a:p>
            <a:pPr lvl="1"/>
            <a:r>
              <a:rPr lang="en-US" altLang="zh-CN" sz="2000" dirty="0"/>
              <a:t>long </a:t>
            </a:r>
            <a:r>
              <a:rPr lang="en-US" altLang="zh-CN" sz="2000" dirty="0" err="1"/>
              <a:t>getFilePointer</a:t>
            </a:r>
            <a:r>
              <a:rPr lang="en-US" altLang="zh-CN" sz="2000" dirty="0"/>
              <a:t>()</a:t>
            </a:r>
            <a:r>
              <a:rPr lang="zh-CN" altLang="zh-CN" sz="2000" dirty="0"/>
              <a:t>：返回文件记录指针的当前位置。</a:t>
            </a:r>
            <a:endParaRPr lang="zh-CN" altLang="zh-CN" sz="2000" dirty="0"/>
          </a:p>
          <a:p>
            <a:pPr lvl="1"/>
            <a:r>
              <a:rPr lang="en-US" altLang="zh-CN" sz="2000" dirty="0"/>
              <a:t>void seek(long </a:t>
            </a:r>
            <a:r>
              <a:rPr lang="en-US" altLang="zh-CN" sz="2000" dirty="0" err="1"/>
              <a:t>pos</a:t>
            </a:r>
            <a:r>
              <a:rPr lang="en-US" altLang="zh-CN" sz="2000" dirty="0"/>
              <a:t>)</a:t>
            </a:r>
            <a:r>
              <a:rPr lang="zh-CN" altLang="zh-CN" sz="2000" dirty="0"/>
              <a:t>：将文件记录指针定位在</a:t>
            </a:r>
            <a:r>
              <a:rPr lang="en-US" altLang="zh-CN" sz="2000" dirty="0" err="1"/>
              <a:t>pos</a:t>
            </a:r>
            <a:r>
              <a:rPr lang="zh-CN" altLang="zh-CN" sz="2000" dirty="0"/>
              <a:t>位置。</a:t>
            </a:r>
            <a:endParaRPr lang="en-US" altLang="zh-CN" sz="2000" dirty="0"/>
          </a:p>
          <a:p>
            <a:pPr lvl="1"/>
            <a:endParaRPr lang="zh-CN" altLang="zh-CN" sz="2000" dirty="0"/>
          </a:p>
          <a:p>
            <a:pPr lvl="1"/>
            <a:r>
              <a:rPr lang="zh-CN" altLang="zh-CN" sz="2000" dirty="0"/>
              <a:t>通过它们可以获取和操作文件记录指针，实现</a:t>
            </a:r>
            <a:r>
              <a:rPr lang="en-US" altLang="zh-CN" sz="2000" dirty="0" err="1"/>
              <a:t>RandomAccessFile</a:t>
            </a:r>
            <a:r>
              <a:rPr lang="zh-CN" altLang="zh-CN" sz="2000" dirty="0"/>
              <a:t>与众不同的定位随机访问。</a:t>
            </a:r>
            <a:endParaRPr lang="zh-CN" altLang="en-US" sz="20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12.4  </a:t>
            </a:r>
            <a:r>
              <a:rPr lang="en-US" altLang="zh-CN" dirty="0" err="1">
                <a:effectLst/>
              </a:rPr>
              <a:t>RandomAccessFile</a:t>
            </a:r>
            <a:r>
              <a:rPr lang="zh-CN" altLang="zh-CN" dirty="0">
                <a:effectLst/>
              </a:rPr>
              <a:t>类</a:t>
            </a:r>
            <a:endParaRPr lang="zh-CN" altLang="en-US" dirty="0"/>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zh-CN" dirty="0">
                <a:effectLst/>
              </a:rPr>
              <a:t>字符流层次结构</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1763688" y="1269772"/>
            <a:ext cx="5832648" cy="4752528"/>
          </a:xfrm>
          <a:prstGeom prst="rect">
            <a:avLst/>
          </a:prstGeom>
          <a:noFill/>
          <a:ln>
            <a:noFill/>
          </a:ln>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47040" y="1335405"/>
            <a:ext cx="8229600" cy="4525645"/>
          </a:xfrm>
        </p:spPr>
        <p:txBody>
          <a:bodyPr/>
          <a:lstStyle/>
          <a:p>
            <a:pPr marL="109855" indent="0">
              <a:buNone/>
            </a:pPr>
            <a:r>
              <a:rPr lang="en-US" altLang="zh-CN" dirty="0"/>
              <a:t>4</a:t>
            </a:r>
            <a:r>
              <a:rPr lang="zh-CN" altLang="zh-CN" dirty="0"/>
              <a:t>．</a:t>
            </a:r>
            <a:r>
              <a:rPr lang="en-US" altLang="zh-CN" dirty="0" err="1"/>
              <a:t>RandomAccessFile</a:t>
            </a:r>
            <a:r>
              <a:rPr lang="zh-CN" altLang="zh-CN" dirty="0"/>
              <a:t>的常用访问方式</a:t>
            </a:r>
            <a:endParaRPr lang="zh-CN" altLang="zh-CN" dirty="0"/>
          </a:p>
          <a:p>
            <a:pPr lvl="1"/>
            <a:r>
              <a:rPr lang="zh-CN" altLang="zh-CN" dirty="0"/>
              <a:t>创建</a:t>
            </a:r>
            <a:r>
              <a:rPr lang="en-US" altLang="zh-CN" dirty="0" err="1"/>
              <a:t>RandomAccessFile</a:t>
            </a:r>
            <a:r>
              <a:rPr lang="zh-CN" altLang="zh-CN" dirty="0"/>
              <a:t>对象时，需要指定文件的访问方式，常用的包括下面两种：</a:t>
            </a:r>
            <a:endParaRPr lang="zh-CN" altLang="zh-CN" dirty="0"/>
          </a:p>
          <a:p>
            <a:pPr lvl="1"/>
            <a:r>
              <a:rPr lang="zh-CN" altLang="zh-CN" dirty="0"/>
              <a:t>“</a:t>
            </a:r>
            <a:r>
              <a:rPr lang="en-US" altLang="zh-CN" dirty="0"/>
              <a:t>r</a:t>
            </a:r>
            <a:r>
              <a:rPr lang="zh-CN" altLang="zh-CN" dirty="0"/>
              <a:t>”：以只读方式打开指定文件。</a:t>
            </a:r>
            <a:endParaRPr lang="zh-CN" altLang="zh-CN" dirty="0"/>
          </a:p>
          <a:p>
            <a:pPr lvl="1"/>
            <a:r>
              <a:rPr lang="zh-CN" altLang="zh-CN" dirty="0"/>
              <a:t>“</a:t>
            </a:r>
            <a:r>
              <a:rPr lang="en-US" altLang="zh-CN" dirty="0" err="1"/>
              <a:t>rw</a:t>
            </a:r>
            <a:r>
              <a:rPr lang="zh-CN" altLang="zh-CN" dirty="0"/>
              <a:t>”：以读、写方式打开指定文件，如果文件不存在则尝试创建该文件。</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12.4  </a:t>
            </a:r>
            <a:r>
              <a:rPr lang="en-US" altLang="zh-CN" dirty="0" err="1">
                <a:effectLst/>
              </a:rPr>
              <a:t>RandomAccessFile</a:t>
            </a:r>
            <a:r>
              <a:rPr lang="zh-CN" altLang="zh-CN" dirty="0">
                <a:effectLst/>
              </a:rPr>
              <a:t>类</a:t>
            </a:r>
            <a:endParaRPr lang="zh-CN" altLang="en-US" dirty="0"/>
          </a:p>
        </p:txBody>
      </p:sp>
      <p:sp>
        <p:nvSpPr>
          <p:cNvPr id="4" name="矩形 3"/>
          <p:cNvSpPr/>
          <p:nvPr/>
        </p:nvSpPr>
        <p:spPr>
          <a:xfrm>
            <a:off x="3131840" y="4005064"/>
            <a:ext cx="5544616" cy="398780"/>
          </a:xfrm>
          <a:prstGeom prst="rect">
            <a:avLst/>
          </a:prstGeom>
        </p:spPr>
        <p:txBody>
          <a:bodyPr wrap="square">
            <a:spAutoFit/>
          </a:bodyPr>
          <a:lstStyle/>
          <a:p>
            <a:pPr marL="285750" indent="-285750">
              <a:buFont typeface="Arial" panose="020B0604020202020204" pitchFamily="34" charset="0"/>
              <a:buChar char="•"/>
            </a:pPr>
            <a:r>
              <a:rPr lang="en-US" altLang="zh-CN" sz="2000" dirty="0" err="1"/>
              <a:t>RandomAccessFile</a:t>
            </a:r>
            <a:r>
              <a:rPr lang="zh-CN" altLang="zh-CN" sz="2000" dirty="0"/>
              <a:t>没有只写的访问方式。</a:t>
            </a:r>
            <a:endParaRPr lang="zh-CN" altLang="zh-CN" sz="2000"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624" y="4005064"/>
            <a:ext cx="1596284" cy="1749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465580"/>
            <a:ext cx="8229600" cy="4525645"/>
          </a:xfrm>
        </p:spPr>
        <p:txBody>
          <a:bodyPr/>
          <a:lstStyle/>
          <a:p>
            <a:pPr marL="109855" indent="0">
              <a:buNone/>
            </a:pPr>
            <a:r>
              <a:rPr lang="zh-CN" altLang="zh-CN" dirty="0"/>
              <a:t>【例</a:t>
            </a:r>
            <a:r>
              <a:rPr lang="en-US" altLang="zh-CN" dirty="0"/>
              <a:t>12-10</a:t>
            </a:r>
            <a:r>
              <a:rPr lang="zh-CN" altLang="zh-CN" dirty="0"/>
              <a:t>】向</a:t>
            </a:r>
            <a:r>
              <a:rPr lang="en-US" altLang="zh-CN" dirty="0"/>
              <a:t>data.dat</a:t>
            </a:r>
            <a:r>
              <a:rPr lang="zh-CN" altLang="zh-CN" dirty="0"/>
              <a:t>文件中写入</a:t>
            </a:r>
            <a:r>
              <a:rPr lang="en-US" altLang="zh-CN" dirty="0"/>
              <a:t>10</a:t>
            </a:r>
            <a:r>
              <a:rPr lang="zh-CN" altLang="zh-CN" dirty="0"/>
              <a:t>个</a:t>
            </a:r>
            <a:r>
              <a:rPr lang="en-US" altLang="zh-CN" dirty="0" err="1"/>
              <a:t>int</a:t>
            </a:r>
            <a:r>
              <a:rPr lang="zh-CN" altLang="zh-CN" dirty="0"/>
              <a:t>型随机整数；从键盘上输入</a:t>
            </a:r>
            <a:r>
              <a:rPr lang="en-US" altLang="zh-CN" dirty="0"/>
              <a:t>1~10</a:t>
            </a:r>
            <a:r>
              <a:rPr lang="zh-CN" altLang="zh-CN" dirty="0"/>
              <a:t>这些序号，在控制台打印出对应数字。</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12.4  </a:t>
            </a:r>
            <a:r>
              <a:rPr lang="en-US" altLang="zh-CN" dirty="0" err="1">
                <a:effectLst/>
              </a:rPr>
              <a:t>RandomAccessFile</a:t>
            </a:r>
            <a:r>
              <a:rPr lang="zh-CN" altLang="zh-CN" dirty="0">
                <a:effectLst/>
              </a:rPr>
              <a:t>类</a:t>
            </a:r>
            <a:endParaRPr lang="zh-CN" altLang="en-US" dirty="0"/>
          </a:p>
        </p:txBody>
      </p:sp>
      <p:graphicFrame>
        <p:nvGraphicFramePr>
          <p:cNvPr id="4" name="表格 4"/>
          <p:cNvGraphicFramePr>
            <a:graphicFrameLocks noGrp="1"/>
          </p:cNvGraphicFramePr>
          <p:nvPr/>
        </p:nvGraphicFramePr>
        <p:xfrm>
          <a:off x="971600" y="3778465"/>
          <a:ext cx="7200800" cy="518160"/>
        </p:xfrm>
        <a:graphic>
          <a:graphicData uri="http://schemas.openxmlformats.org/drawingml/2006/table">
            <a:tbl>
              <a:tblPr firstRow="1" bandRow="1">
                <a:tableStyleId>{5C22544A-7EE6-4342-B048-85BDC9FD1C3A}</a:tableStyleId>
              </a:tblPr>
              <a:tblGrid>
                <a:gridCol w="720080"/>
                <a:gridCol w="720080"/>
                <a:gridCol w="720080"/>
                <a:gridCol w="720080"/>
                <a:gridCol w="720080"/>
                <a:gridCol w="720080"/>
                <a:gridCol w="720080"/>
                <a:gridCol w="720080"/>
                <a:gridCol w="720080"/>
                <a:gridCol w="720080"/>
              </a:tblGrid>
              <a:tr h="370840">
                <a:tc>
                  <a:txBody>
                    <a:bodyPr/>
                    <a:lstStyle/>
                    <a:p>
                      <a:endParaRPr lang="zh-CN" altLang="en-US" sz="2800"/>
                    </a:p>
                  </a:txBody>
                  <a:tcPr/>
                </a:tc>
                <a:tc>
                  <a:txBody>
                    <a:bodyPr/>
                    <a:lstStyle/>
                    <a:p>
                      <a:endParaRPr lang="zh-CN" altLang="en-US" sz="2800"/>
                    </a:p>
                  </a:txBody>
                  <a:tcPr/>
                </a:tc>
                <a:tc>
                  <a:txBody>
                    <a:bodyPr/>
                    <a:lstStyle/>
                    <a:p>
                      <a:endParaRPr lang="zh-CN" altLang="en-US" sz="2800"/>
                    </a:p>
                  </a:txBody>
                  <a:tcPr/>
                </a:tc>
                <a:tc>
                  <a:txBody>
                    <a:bodyPr/>
                    <a:lstStyle/>
                    <a:p>
                      <a:endParaRPr lang="zh-CN" altLang="en-US" sz="2800"/>
                    </a:p>
                  </a:txBody>
                  <a:tcPr/>
                </a:tc>
                <a:tc>
                  <a:txBody>
                    <a:bodyPr/>
                    <a:lstStyle/>
                    <a:p>
                      <a:endParaRPr lang="zh-CN" altLang="en-US" sz="2800"/>
                    </a:p>
                  </a:txBody>
                  <a:tcPr/>
                </a:tc>
                <a:tc>
                  <a:txBody>
                    <a:bodyPr/>
                    <a:lstStyle/>
                    <a:p>
                      <a:endParaRPr lang="zh-CN" altLang="en-US" sz="2800"/>
                    </a:p>
                  </a:txBody>
                  <a:tcPr/>
                </a:tc>
                <a:tc>
                  <a:txBody>
                    <a:bodyPr/>
                    <a:lstStyle/>
                    <a:p>
                      <a:endParaRPr lang="zh-CN" altLang="en-US" sz="2800"/>
                    </a:p>
                  </a:txBody>
                  <a:tcPr/>
                </a:tc>
                <a:tc>
                  <a:txBody>
                    <a:bodyPr/>
                    <a:lstStyle/>
                    <a:p>
                      <a:endParaRPr lang="zh-CN" altLang="en-US" sz="2800"/>
                    </a:p>
                  </a:txBody>
                  <a:tcPr/>
                </a:tc>
                <a:tc>
                  <a:txBody>
                    <a:bodyPr/>
                    <a:lstStyle/>
                    <a:p>
                      <a:endParaRPr lang="zh-CN" altLang="en-US" sz="2800"/>
                    </a:p>
                  </a:txBody>
                  <a:tcPr/>
                </a:tc>
                <a:tc>
                  <a:txBody>
                    <a:bodyPr/>
                    <a:lstStyle/>
                    <a:p>
                      <a:endParaRPr lang="zh-CN" altLang="en-US" sz="2800" dirty="0"/>
                    </a:p>
                  </a:txBody>
                  <a:tcPr/>
                </a:tc>
              </a:tr>
            </a:tbl>
          </a:graphicData>
        </a:graphic>
      </p:graphicFrame>
      <p:cxnSp>
        <p:nvCxnSpPr>
          <p:cNvPr id="6" name="直接箭头连接符 5"/>
          <p:cNvCxnSpPr/>
          <p:nvPr/>
        </p:nvCxnSpPr>
        <p:spPr>
          <a:xfrm>
            <a:off x="1043608" y="3212976"/>
            <a:ext cx="0" cy="531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3851920" y="4296625"/>
            <a:ext cx="0" cy="5725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49070"/>
            <a:ext cx="8229600" cy="4525645"/>
          </a:xfrm>
        </p:spPr>
        <p:txBody>
          <a:bodyPr/>
          <a:lstStyle/>
          <a:p>
            <a:r>
              <a:rPr lang="zh-CN" altLang="en-US" dirty="0"/>
              <a:t>节点流：</a:t>
            </a:r>
            <a:r>
              <a:rPr lang="zh-CN" altLang="zh-CN" dirty="0"/>
              <a:t>直接与不同的物理存储打交道</a:t>
            </a:r>
            <a:r>
              <a:rPr lang="zh-CN" altLang="en-US" dirty="0"/>
              <a:t>。</a:t>
            </a:r>
            <a:endParaRPr lang="en-US" altLang="zh-CN" dirty="0"/>
          </a:p>
          <a:p>
            <a:r>
              <a:rPr lang="zh-CN" altLang="en-US" dirty="0"/>
              <a:t>处理流：</a:t>
            </a:r>
            <a:r>
              <a:rPr lang="zh-CN" altLang="zh-CN" dirty="0"/>
              <a:t>对节点流进行包装，或提供缓存、或提供数据的格式化读写、打印，总之使输入输出更简单便捷，执行效率更高</a:t>
            </a:r>
            <a:r>
              <a:rPr lang="zh-CN" altLang="en-US" dirty="0"/>
              <a:t>。</a:t>
            </a:r>
            <a:endParaRPr lang="en-US" altLang="zh-CN" dirty="0"/>
          </a:p>
          <a:p>
            <a:endParaRPr lang="en-US"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12.5  Java</a:t>
            </a:r>
            <a:r>
              <a:rPr lang="zh-CN" altLang="zh-CN" dirty="0">
                <a:effectLst/>
              </a:rPr>
              <a:t>输入流输出流汇总</a:t>
            </a:r>
            <a:endParaRPr lang="zh-CN" altLang="en-US" dirty="0"/>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97330"/>
            <a:ext cx="8229600" cy="4525645"/>
          </a:xfrm>
        </p:spPr>
        <p:txBody>
          <a:bodyPr/>
          <a:lstStyle/>
          <a:p>
            <a:r>
              <a:rPr lang="zh-CN" altLang="en-US" dirty="0"/>
              <a:t>节点流</a:t>
            </a:r>
            <a:endParaRPr lang="en-US" altLang="zh-CN" dirty="0"/>
          </a:p>
          <a:p>
            <a:pPr lvl="1">
              <a:spcBef>
                <a:spcPts val="600"/>
              </a:spcBef>
            </a:pPr>
            <a:r>
              <a:rPr lang="zh-CN" altLang="zh-CN" dirty="0"/>
              <a:t>对内存进行读写的类（包括字符数组、字节数组、字符串）：</a:t>
            </a:r>
            <a:r>
              <a:rPr lang="en-US" altLang="zh-CN" dirty="0" err="1"/>
              <a:t>CharArrayReader</a:t>
            </a:r>
            <a:r>
              <a:rPr lang="zh-CN" altLang="zh-CN" dirty="0"/>
              <a:t>、</a:t>
            </a:r>
            <a:r>
              <a:rPr lang="en-US" altLang="zh-CN" dirty="0" err="1"/>
              <a:t>CharArrayWriter</a:t>
            </a:r>
            <a:r>
              <a:rPr lang="zh-CN" altLang="zh-CN" dirty="0"/>
              <a:t>、</a:t>
            </a:r>
            <a:r>
              <a:rPr lang="en-US" altLang="zh-CN" dirty="0" err="1"/>
              <a:t>ByteArrayInputStream</a:t>
            </a:r>
            <a:r>
              <a:rPr lang="zh-CN" altLang="zh-CN" dirty="0"/>
              <a:t>、</a:t>
            </a:r>
            <a:r>
              <a:rPr lang="en-US" altLang="zh-CN" dirty="0" err="1"/>
              <a:t>ByteArrayOutputStream</a:t>
            </a:r>
            <a:r>
              <a:rPr lang="zh-CN" altLang="zh-CN" dirty="0"/>
              <a:t>、</a:t>
            </a:r>
            <a:r>
              <a:rPr lang="en-US" altLang="zh-CN" dirty="0" err="1"/>
              <a:t>StringReader</a:t>
            </a:r>
            <a:r>
              <a:rPr lang="zh-CN" altLang="zh-CN" dirty="0"/>
              <a:t>、</a:t>
            </a:r>
            <a:r>
              <a:rPr lang="en-US" altLang="zh-CN" dirty="0" err="1"/>
              <a:t>StringWriter</a:t>
            </a:r>
            <a:r>
              <a:rPr lang="zh-CN" altLang="zh-CN" dirty="0"/>
              <a:t>。</a:t>
            </a:r>
            <a:endParaRPr lang="en-US" altLang="zh-CN" dirty="0"/>
          </a:p>
          <a:p>
            <a:pPr lvl="1">
              <a:spcBef>
                <a:spcPts val="600"/>
              </a:spcBef>
            </a:pPr>
            <a:r>
              <a:rPr lang="zh-CN" altLang="zh-CN" dirty="0"/>
              <a:t>对文件进行读写的类：</a:t>
            </a:r>
            <a:r>
              <a:rPr lang="en-US" altLang="zh-CN" dirty="0" err="1"/>
              <a:t>FileReader</a:t>
            </a:r>
            <a:r>
              <a:rPr lang="zh-CN" altLang="zh-CN" dirty="0"/>
              <a:t>、</a:t>
            </a:r>
            <a:r>
              <a:rPr lang="en-US" altLang="zh-CN" dirty="0" err="1"/>
              <a:t>FileWriter</a:t>
            </a:r>
            <a:r>
              <a:rPr lang="zh-CN" altLang="zh-CN" dirty="0"/>
              <a:t>、</a:t>
            </a:r>
            <a:r>
              <a:rPr lang="en-US" altLang="zh-CN" dirty="0" err="1"/>
              <a:t>FileInputStream</a:t>
            </a:r>
            <a:r>
              <a:rPr lang="zh-CN" altLang="zh-CN" dirty="0"/>
              <a:t>、</a:t>
            </a:r>
            <a:r>
              <a:rPr lang="en-US" altLang="zh-CN" dirty="0" err="1"/>
              <a:t>FileOutputStream</a:t>
            </a:r>
            <a:r>
              <a:rPr lang="zh-CN" altLang="zh-CN" dirty="0"/>
              <a:t>。</a:t>
            </a:r>
            <a:endParaRPr lang="en-US" altLang="zh-CN" dirty="0"/>
          </a:p>
          <a:p>
            <a:pPr lvl="1">
              <a:spcBef>
                <a:spcPts val="600"/>
              </a:spcBef>
            </a:pPr>
            <a:r>
              <a:rPr lang="zh-CN" altLang="zh-CN" dirty="0"/>
              <a:t>来自和写入网络</a:t>
            </a:r>
            <a:r>
              <a:rPr lang="en-US" altLang="zh-CN" dirty="0"/>
              <a:t>Socket</a:t>
            </a:r>
            <a:r>
              <a:rPr lang="zh-CN" altLang="zh-CN" dirty="0"/>
              <a:t>端口的数据以字节的形式读写，也是一种节点流。</a:t>
            </a:r>
            <a:endParaRPr lang="zh-CN" altLang="zh-CN" dirty="0"/>
          </a:p>
          <a:p>
            <a:pPr lvl="1"/>
            <a:endParaRPr lang="en-US"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12.5  Java</a:t>
            </a:r>
            <a:r>
              <a:rPr lang="zh-CN" altLang="zh-CN" dirty="0">
                <a:effectLst/>
              </a:rPr>
              <a:t>输入流输出流汇总</a:t>
            </a:r>
            <a:endParaRPr lang="zh-CN" altLang="en-US" dirty="0"/>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70230" y="1449070"/>
            <a:ext cx="8435340" cy="4525645"/>
          </a:xfrm>
        </p:spPr>
        <p:txBody>
          <a:bodyPr vert="horz">
            <a:normAutofit/>
          </a:bodyPr>
          <a:lstStyle/>
          <a:p>
            <a:r>
              <a:rPr lang="zh-CN" altLang="zh-CN" dirty="0"/>
              <a:t>处理流</a:t>
            </a:r>
            <a:endParaRPr lang="en-US" altLang="zh-CN" dirty="0"/>
          </a:p>
          <a:p>
            <a:pPr lvl="1"/>
            <a:r>
              <a:rPr lang="zh-CN" altLang="zh-CN" dirty="0"/>
              <a:t>对对象进行读写的类：</a:t>
            </a:r>
            <a:r>
              <a:rPr lang="en-US" altLang="zh-CN" dirty="0" err="1"/>
              <a:t>ObjectInputStream</a:t>
            </a:r>
            <a:r>
              <a:rPr lang="zh-CN" altLang="zh-CN" dirty="0"/>
              <a:t>、</a:t>
            </a:r>
            <a:r>
              <a:rPr lang="en-US" altLang="zh-CN" dirty="0" err="1"/>
              <a:t>ObjectOutputStream</a:t>
            </a:r>
            <a:r>
              <a:rPr lang="zh-CN" altLang="zh-CN" dirty="0"/>
              <a:t>。</a:t>
            </a:r>
            <a:endParaRPr lang="zh-CN" altLang="zh-CN" dirty="0"/>
          </a:p>
          <a:p>
            <a:pPr lvl="1"/>
            <a:r>
              <a:rPr lang="zh-CN" altLang="zh-CN" dirty="0"/>
              <a:t>按</a:t>
            </a:r>
            <a:r>
              <a:rPr lang="en-US" altLang="zh-CN" dirty="0"/>
              <a:t>Java</a:t>
            </a:r>
            <a:r>
              <a:rPr lang="zh-CN" altLang="zh-CN" dirty="0"/>
              <a:t>基本数据类型读写的类：</a:t>
            </a:r>
            <a:r>
              <a:rPr lang="en-US" altLang="zh-CN" dirty="0" err="1"/>
              <a:t>DataInputStream</a:t>
            </a:r>
            <a:r>
              <a:rPr lang="zh-CN" altLang="zh-CN" dirty="0"/>
              <a:t>、</a:t>
            </a:r>
            <a:r>
              <a:rPr lang="en-US" altLang="zh-CN" dirty="0" err="1"/>
              <a:t>DataOutputStream</a:t>
            </a:r>
            <a:r>
              <a:rPr lang="zh-CN" altLang="zh-CN" dirty="0"/>
              <a:t>。</a:t>
            </a:r>
            <a:endParaRPr lang="zh-CN" altLang="zh-CN" dirty="0"/>
          </a:p>
          <a:p>
            <a:pPr lvl="1"/>
            <a:r>
              <a:rPr lang="zh-CN" altLang="zh-CN" dirty="0"/>
              <a:t>格式化打印输出的类：</a:t>
            </a:r>
            <a:r>
              <a:rPr lang="en-US" altLang="zh-CN" dirty="0"/>
              <a:t> </a:t>
            </a:r>
            <a:r>
              <a:rPr lang="en-US" altLang="zh-CN" dirty="0" err="1"/>
              <a:t>PrintWriter</a:t>
            </a:r>
            <a:r>
              <a:rPr lang="zh-CN" altLang="zh-CN" dirty="0"/>
              <a:t>、</a:t>
            </a:r>
            <a:r>
              <a:rPr lang="en-US" altLang="zh-CN" dirty="0" err="1"/>
              <a:t>PrintStream</a:t>
            </a:r>
            <a:r>
              <a:rPr lang="zh-CN" altLang="zh-CN" dirty="0"/>
              <a:t>。</a:t>
            </a:r>
            <a:endParaRPr lang="zh-CN" altLang="zh-CN" dirty="0"/>
          </a:p>
          <a:p>
            <a:pPr lvl="1"/>
            <a:r>
              <a:rPr lang="zh-CN" altLang="zh-CN" dirty="0"/>
              <a:t>读写时对数据进行缓存的类：</a:t>
            </a:r>
            <a:r>
              <a:rPr lang="en-US" altLang="zh-CN" dirty="0" err="1"/>
              <a:t>BufferedReader</a:t>
            </a:r>
            <a:r>
              <a:rPr lang="zh-CN" altLang="zh-CN" dirty="0"/>
              <a:t>、</a:t>
            </a:r>
            <a:r>
              <a:rPr lang="en-US" altLang="zh-CN" dirty="0" err="1"/>
              <a:t>BufferedWriter</a:t>
            </a:r>
            <a:r>
              <a:rPr lang="zh-CN" altLang="zh-CN" dirty="0"/>
              <a:t>、</a:t>
            </a:r>
            <a:r>
              <a:rPr lang="en-US" altLang="zh-CN" dirty="0" err="1"/>
              <a:t>BufferedInputStream</a:t>
            </a:r>
            <a:r>
              <a:rPr lang="zh-CN" altLang="zh-CN" dirty="0"/>
              <a:t>、</a:t>
            </a:r>
            <a:r>
              <a:rPr lang="en-US" altLang="zh-CN" dirty="0" err="1"/>
              <a:t>BufferedOutputStream</a:t>
            </a:r>
            <a:r>
              <a:rPr lang="zh-CN" altLang="zh-CN" dirty="0"/>
              <a:t>。</a:t>
            </a:r>
            <a:endParaRPr lang="zh-CN" altLang="zh-CN" dirty="0"/>
          </a:p>
          <a:p>
            <a:pPr lvl="1"/>
            <a:r>
              <a:rPr lang="zh-CN" altLang="zh-CN" dirty="0"/>
              <a:t>按照一定的编码标准将字节流转换为字符流的类：</a:t>
            </a:r>
            <a:r>
              <a:rPr lang="en-US" altLang="zh-CN" dirty="0" err="1"/>
              <a:t>InputStreamReader</a:t>
            </a:r>
            <a:r>
              <a:rPr lang="zh-CN" altLang="zh-CN" dirty="0"/>
              <a:t>、</a:t>
            </a:r>
            <a:r>
              <a:rPr lang="en-US" altLang="zh-CN" dirty="0" err="1"/>
              <a:t>OutputStreamWriter</a:t>
            </a:r>
            <a:r>
              <a:rPr lang="zh-CN" altLang="zh-CN" dirty="0"/>
              <a:t>。</a:t>
            </a:r>
            <a:endParaRPr lang="zh-CN" altLang="zh-CN" dirty="0"/>
          </a:p>
          <a:p>
            <a:pPr lvl="2">
              <a:spcBef>
                <a:spcPts val="600"/>
              </a:spcBef>
            </a:pPr>
            <a:endParaRPr lang="en-US"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12.5  Java</a:t>
            </a:r>
            <a:r>
              <a:rPr lang="zh-CN" altLang="zh-CN" dirty="0">
                <a:effectLst/>
              </a:rPr>
              <a:t>输入流输出流汇总</a:t>
            </a:r>
            <a:endParaRPr lang="zh-CN" altLang="en-US" dirty="0"/>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54330" y="1505585"/>
            <a:ext cx="8435340" cy="4525645"/>
          </a:xfrm>
        </p:spPr>
        <p:txBody>
          <a:bodyPr vert="horz">
            <a:normAutofit/>
          </a:bodyPr>
          <a:lstStyle/>
          <a:p>
            <a:r>
              <a:rPr lang="zh-CN" altLang="en-US" dirty="0"/>
              <a:t>转换</a:t>
            </a:r>
            <a:r>
              <a:rPr lang="zh-CN" altLang="zh-CN" dirty="0"/>
              <a:t>流</a:t>
            </a:r>
            <a:r>
              <a:rPr lang="zh-CN" altLang="en-US" dirty="0"/>
              <a:t>：</a:t>
            </a:r>
            <a:r>
              <a:rPr lang="zh-CN" altLang="zh-CN" dirty="0"/>
              <a:t>工作在字节流和字符流间，提供加入编码方式的字节数据与字符数据间的转换。</a:t>
            </a:r>
            <a:endParaRPr lang="zh-CN" altLang="zh-CN" dirty="0"/>
          </a:p>
          <a:p>
            <a:pPr lvl="2">
              <a:spcBef>
                <a:spcPts val="600"/>
              </a:spcBef>
            </a:pPr>
            <a:endParaRPr lang="en-US"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12.5  Java</a:t>
            </a:r>
            <a:r>
              <a:rPr lang="zh-CN" altLang="zh-CN" dirty="0">
                <a:effectLst/>
              </a:rPr>
              <a:t>输入流输出流汇总</a:t>
            </a:r>
            <a:endParaRPr lang="zh-CN" altLang="en-US" dirty="0"/>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46"/>
          <p:cNvSpPr>
            <a:spLocks noGrp="1"/>
          </p:cNvSpPr>
          <p:nvPr>
            <p:ph type="title"/>
          </p:nvPr>
        </p:nvSpPr>
        <p:spPr>
          <a:xfrm>
            <a:off x="1237298" y="328477"/>
            <a:ext cx="6482886" cy="427990"/>
          </a:xfrm>
        </p:spPr>
        <p:txBody>
          <a:bodyPr/>
          <a:p>
            <a:endParaRPr lang="zh-CN" altLang="en-US"/>
          </a:p>
        </p:txBody>
      </p:sp>
      <p:sp>
        <p:nvSpPr>
          <p:cNvPr id="2" name="Rectangle 7"/>
          <p:cNvSpPr>
            <a:spLocks noChangeArrowheads="1"/>
          </p:cNvSpPr>
          <p:nvPr/>
        </p:nvSpPr>
        <p:spPr bwMode="auto">
          <a:xfrm>
            <a:off x="252998" y="1406140"/>
            <a:ext cx="3168650" cy="2080041"/>
          </a:xfrm>
          <a:prstGeom prst="rect">
            <a:avLst/>
          </a:prstGeom>
        </p:spPr>
        <p:style>
          <a:lnRef idx="1">
            <a:schemeClr val="accent2"/>
          </a:lnRef>
          <a:fillRef idx="2">
            <a:schemeClr val="accent2"/>
          </a:fillRef>
          <a:effectRef idx="1">
            <a:schemeClr val="accent2"/>
          </a:effectRef>
          <a:fontRef idx="minor">
            <a:schemeClr val="dk1"/>
          </a:fontRef>
        </p:style>
        <p:txBody>
          <a:bodyPr wrap="none" lIns="90000" tIns="46800" rIns="90000" bIns="46800" anchor="ct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algn="ctr"/>
            <a:endParaRPr lang="zh-CN" altLang="en-US" dirty="0">
              <a:latin typeface="Times New Roman" panose="02020603050405020304" pitchFamily="18" charset="0"/>
              <a:cs typeface="Times New Roman" panose="02020603050405020304" pitchFamily="18" charset="0"/>
            </a:endParaRPr>
          </a:p>
        </p:txBody>
      </p:sp>
      <p:sp>
        <p:nvSpPr>
          <p:cNvPr id="3" name="Text Box 4"/>
          <p:cNvSpPr txBox="1">
            <a:spLocks noChangeArrowheads="1"/>
          </p:cNvSpPr>
          <p:nvPr/>
        </p:nvSpPr>
        <p:spPr bwMode="auto">
          <a:xfrm>
            <a:off x="468898" y="1744694"/>
            <a:ext cx="2736850" cy="338455"/>
          </a:xfrm>
          <a:prstGeom prst="rect">
            <a:avLst/>
          </a:prstGeom>
          <a:solidFill>
            <a:schemeClr val="bg1"/>
          </a:solidFill>
          <a:ln w="127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a:latin typeface="Times New Roman" panose="02020603050405020304" pitchFamily="18" charset="0"/>
                <a:cs typeface="Times New Roman" panose="02020603050405020304" pitchFamily="18" charset="0"/>
              </a:rPr>
              <a:t>System.in(</a:t>
            </a:r>
            <a:r>
              <a:rPr lang="en-US" altLang="zh-CN" sz="1600" dirty="0" err="1">
                <a:latin typeface="Times New Roman" panose="02020603050405020304" pitchFamily="18" charset="0"/>
                <a:cs typeface="Times New Roman" panose="02020603050405020304" pitchFamily="18" charset="0"/>
              </a:rPr>
              <a:t>InputStream</a:t>
            </a:r>
            <a:r>
              <a:rPr lang="en-US" altLang="zh-CN"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4" name="Text Box 5"/>
          <p:cNvSpPr txBox="1">
            <a:spLocks noChangeArrowheads="1"/>
          </p:cNvSpPr>
          <p:nvPr/>
        </p:nvSpPr>
        <p:spPr bwMode="auto">
          <a:xfrm>
            <a:off x="468898" y="2589418"/>
            <a:ext cx="2736850" cy="338455"/>
          </a:xfrm>
          <a:prstGeom prst="rect">
            <a:avLst/>
          </a:prstGeom>
          <a:solidFill>
            <a:schemeClr val="bg1"/>
          </a:solidFill>
          <a:ln w="12700"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FileInputStream</a:t>
            </a:r>
            <a:endParaRPr lang="en-US" altLang="zh-CN" sz="1600" dirty="0">
              <a:latin typeface="Times New Roman" panose="02020603050405020304" pitchFamily="18" charset="0"/>
              <a:cs typeface="Times New Roman" panose="02020603050405020304" pitchFamily="18" charset="0"/>
            </a:endParaRPr>
          </a:p>
        </p:txBody>
      </p:sp>
      <p:sp>
        <p:nvSpPr>
          <p:cNvPr id="5" name="Text Box 6"/>
          <p:cNvSpPr txBox="1">
            <a:spLocks noChangeArrowheads="1"/>
          </p:cNvSpPr>
          <p:nvPr/>
        </p:nvSpPr>
        <p:spPr bwMode="auto">
          <a:xfrm>
            <a:off x="468898" y="3021466"/>
            <a:ext cx="2736850" cy="338455"/>
          </a:xfrm>
          <a:prstGeom prst="rect">
            <a:avLst/>
          </a:prstGeom>
          <a:solidFill>
            <a:schemeClr val="bg1"/>
          </a:solidFill>
          <a:ln w="12700"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Socket.getInputStream</a:t>
            </a:r>
            <a:r>
              <a:rPr lang="en-US" altLang="zh-CN"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6" name="Line 8"/>
          <p:cNvSpPr>
            <a:spLocks noChangeShapeType="1"/>
          </p:cNvSpPr>
          <p:nvPr/>
        </p:nvSpPr>
        <p:spPr bwMode="auto">
          <a:xfrm>
            <a:off x="3421648" y="1817471"/>
            <a:ext cx="1220788" cy="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7" name="Line 9"/>
          <p:cNvSpPr>
            <a:spLocks noChangeShapeType="1"/>
          </p:cNvSpPr>
          <p:nvPr/>
        </p:nvSpPr>
        <p:spPr bwMode="auto">
          <a:xfrm>
            <a:off x="3421648" y="2500418"/>
            <a:ext cx="1223963" cy="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8" name="Oval 10"/>
          <p:cNvSpPr>
            <a:spLocks noChangeArrowheads="1"/>
          </p:cNvSpPr>
          <p:nvPr/>
        </p:nvSpPr>
        <p:spPr bwMode="auto">
          <a:xfrm>
            <a:off x="3564523" y="1493175"/>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9" name="Oval 12"/>
          <p:cNvSpPr>
            <a:spLocks noChangeArrowheads="1"/>
          </p:cNvSpPr>
          <p:nvPr/>
        </p:nvSpPr>
        <p:spPr bwMode="auto">
          <a:xfrm>
            <a:off x="3995951" y="1493175"/>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10" name="Oval 13"/>
          <p:cNvSpPr>
            <a:spLocks noChangeArrowheads="1"/>
          </p:cNvSpPr>
          <p:nvPr/>
        </p:nvSpPr>
        <p:spPr bwMode="auto">
          <a:xfrm>
            <a:off x="3564523" y="2203482"/>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11" name="Oval 14"/>
          <p:cNvSpPr>
            <a:spLocks noChangeArrowheads="1"/>
          </p:cNvSpPr>
          <p:nvPr/>
        </p:nvSpPr>
        <p:spPr bwMode="auto">
          <a:xfrm>
            <a:off x="3995951" y="2203482"/>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12" name="Text Box 15"/>
          <p:cNvSpPr txBox="1">
            <a:spLocks noChangeArrowheads="1"/>
          </p:cNvSpPr>
          <p:nvPr/>
        </p:nvSpPr>
        <p:spPr bwMode="auto">
          <a:xfrm>
            <a:off x="4645611" y="1601571"/>
            <a:ext cx="2159000" cy="313690"/>
          </a:xfrm>
          <a:prstGeom prst="rect">
            <a:avLst/>
          </a:prstGeom>
        </p:spPr>
        <p:style>
          <a:lnRef idx="1">
            <a:schemeClr val="accent3"/>
          </a:lnRef>
          <a:fillRef idx="2">
            <a:schemeClr val="accent3"/>
          </a:fillRef>
          <a:effectRef idx="1">
            <a:schemeClr val="accent3"/>
          </a:effectRef>
          <a:fontRef idx="minor">
            <a:schemeClr val="dk1"/>
          </a:fontRef>
        </p:style>
        <p:txBody>
          <a:bodyPr lIns="90000" tIns="46800" rIns="90000" bIns="46800">
            <a:spAutoFit/>
          </a:bodyPr>
          <a:lstStyle/>
          <a:p>
            <a:pPr algn="ctr">
              <a:lnSpc>
                <a:spcPct val="90000"/>
              </a:lnSpc>
              <a:spcBef>
                <a:spcPct val="50000"/>
              </a:spcBef>
            </a:pPr>
            <a:r>
              <a:rPr lang="en-US" altLang="zh-CN" sz="1600">
                <a:latin typeface="Times New Roman" panose="02020603050405020304" pitchFamily="18" charset="0"/>
                <a:cs typeface="Times New Roman" panose="02020603050405020304" pitchFamily="18" charset="0"/>
              </a:rPr>
              <a:t>ObjectInputStream</a:t>
            </a:r>
            <a:endParaRPr lang="en-US" altLang="zh-CN" sz="1600">
              <a:latin typeface="Times New Roman" panose="02020603050405020304" pitchFamily="18" charset="0"/>
              <a:cs typeface="Times New Roman" panose="02020603050405020304" pitchFamily="18" charset="0"/>
            </a:endParaRPr>
          </a:p>
        </p:txBody>
      </p:sp>
      <p:sp>
        <p:nvSpPr>
          <p:cNvPr id="13" name="Text Box 16"/>
          <p:cNvSpPr txBox="1">
            <a:spLocks noChangeArrowheads="1"/>
          </p:cNvSpPr>
          <p:nvPr/>
        </p:nvSpPr>
        <p:spPr bwMode="auto">
          <a:xfrm>
            <a:off x="4645611" y="2295432"/>
            <a:ext cx="2159000" cy="313690"/>
          </a:xfrm>
          <a:prstGeom prst="rect">
            <a:avLst/>
          </a:prstGeom>
        </p:spPr>
        <p:style>
          <a:lnRef idx="1">
            <a:schemeClr val="accent3"/>
          </a:lnRef>
          <a:fillRef idx="2">
            <a:schemeClr val="accent3"/>
          </a:fillRef>
          <a:effectRef idx="1">
            <a:schemeClr val="accent3"/>
          </a:effectRef>
          <a:fontRef idx="minor">
            <a:schemeClr val="dk1"/>
          </a:fontRef>
        </p:style>
        <p:txBody>
          <a:bodyPr lIns="90000" tIns="46800" rIns="90000" bIns="46800">
            <a:spAutoFit/>
          </a:bodyPr>
          <a:lstStyle/>
          <a:p>
            <a:pPr algn="ctr">
              <a:lnSpc>
                <a:spcPct val="90000"/>
              </a:lnSpc>
              <a:spcBef>
                <a:spcPct val="50000"/>
              </a:spcBef>
            </a:pPr>
            <a:r>
              <a:rPr lang="en-US" altLang="zh-CN" sz="1600" dirty="0" err="1">
                <a:latin typeface="Times New Roman" panose="02020603050405020304" pitchFamily="18" charset="0"/>
                <a:cs typeface="Times New Roman" panose="02020603050405020304" pitchFamily="18" charset="0"/>
              </a:rPr>
              <a:t>DataInputStream</a:t>
            </a:r>
            <a:endParaRPr lang="en-US" altLang="zh-CN" sz="1600" dirty="0">
              <a:latin typeface="Times New Roman" panose="02020603050405020304" pitchFamily="18" charset="0"/>
              <a:cs typeface="Times New Roman" panose="02020603050405020304" pitchFamily="18" charset="0"/>
            </a:endParaRPr>
          </a:p>
        </p:txBody>
      </p:sp>
      <p:sp>
        <p:nvSpPr>
          <p:cNvPr id="14" name="Line 17"/>
          <p:cNvSpPr>
            <a:spLocks noChangeShapeType="1"/>
          </p:cNvSpPr>
          <p:nvPr/>
        </p:nvSpPr>
        <p:spPr bwMode="auto">
          <a:xfrm>
            <a:off x="6806198" y="1744446"/>
            <a:ext cx="1150938" cy="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15" name="Oval 18"/>
          <p:cNvSpPr>
            <a:spLocks noChangeArrowheads="1"/>
          </p:cNvSpPr>
          <p:nvPr/>
        </p:nvSpPr>
        <p:spPr bwMode="auto">
          <a:xfrm>
            <a:off x="7021230" y="1457109"/>
            <a:ext cx="576262"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object</a:t>
            </a:r>
            <a:endParaRPr lang="en-US" altLang="zh-CN" sz="1200">
              <a:latin typeface="Times New Roman" panose="02020603050405020304" pitchFamily="18" charset="0"/>
              <a:cs typeface="Times New Roman" panose="02020603050405020304" pitchFamily="18" charset="0"/>
            </a:endParaRPr>
          </a:p>
        </p:txBody>
      </p:sp>
      <p:sp>
        <p:nvSpPr>
          <p:cNvPr id="16" name="Line 19"/>
          <p:cNvSpPr>
            <a:spLocks noChangeShapeType="1"/>
          </p:cNvSpPr>
          <p:nvPr/>
        </p:nvSpPr>
        <p:spPr bwMode="auto">
          <a:xfrm>
            <a:off x="6806198" y="2428782"/>
            <a:ext cx="1150938" cy="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17" name="Oval 20"/>
          <p:cNvSpPr>
            <a:spLocks noChangeArrowheads="1"/>
          </p:cNvSpPr>
          <p:nvPr/>
        </p:nvSpPr>
        <p:spPr bwMode="auto">
          <a:xfrm>
            <a:off x="6948974" y="2139857"/>
            <a:ext cx="287337"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int</a:t>
            </a:r>
            <a:endParaRPr lang="en-US" altLang="zh-CN" sz="1200">
              <a:latin typeface="Times New Roman" panose="02020603050405020304" pitchFamily="18" charset="0"/>
              <a:cs typeface="Times New Roman" panose="02020603050405020304" pitchFamily="18" charset="0"/>
            </a:endParaRPr>
          </a:p>
        </p:txBody>
      </p:sp>
      <p:sp>
        <p:nvSpPr>
          <p:cNvPr id="18" name="Oval 21"/>
          <p:cNvSpPr>
            <a:spLocks noChangeArrowheads="1"/>
          </p:cNvSpPr>
          <p:nvPr/>
        </p:nvSpPr>
        <p:spPr bwMode="auto">
          <a:xfrm>
            <a:off x="7237998" y="2139857"/>
            <a:ext cx="576263"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double</a:t>
            </a:r>
            <a:endParaRPr lang="en-US" altLang="zh-CN" sz="1200">
              <a:latin typeface="Times New Roman" panose="02020603050405020304" pitchFamily="18" charset="0"/>
              <a:cs typeface="Times New Roman" panose="02020603050405020304" pitchFamily="18" charset="0"/>
            </a:endParaRPr>
          </a:p>
        </p:txBody>
      </p:sp>
      <p:sp>
        <p:nvSpPr>
          <p:cNvPr id="19" name="Oval 22"/>
          <p:cNvSpPr>
            <a:spLocks noChangeArrowheads="1"/>
          </p:cNvSpPr>
          <p:nvPr/>
        </p:nvSpPr>
        <p:spPr bwMode="auto">
          <a:xfrm>
            <a:off x="7022098" y="2428782"/>
            <a:ext cx="576263"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String</a:t>
            </a:r>
            <a:endParaRPr lang="en-US" altLang="zh-CN" sz="1200">
              <a:latin typeface="Times New Roman" panose="02020603050405020304" pitchFamily="18" charset="0"/>
              <a:cs typeface="Times New Roman" panose="02020603050405020304" pitchFamily="18" charset="0"/>
            </a:endParaRPr>
          </a:p>
        </p:txBody>
      </p:sp>
      <p:sp>
        <p:nvSpPr>
          <p:cNvPr id="20" name="Rectangle 23"/>
          <p:cNvSpPr>
            <a:spLocks noChangeArrowheads="1"/>
          </p:cNvSpPr>
          <p:nvPr/>
        </p:nvSpPr>
        <p:spPr bwMode="auto">
          <a:xfrm>
            <a:off x="7957136" y="1406141"/>
            <a:ext cx="865187" cy="4478754"/>
          </a:xfrm>
          <a:prstGeom prst="rect">
            <a:avLst/>
          </a:prstGeom>
          <a:noFill/>
          <a:ln w="12700">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zh-CN" altLang="en-US" dirty="0">
                <a:latin typeface="Times New Roman" panose="02020603050405020304" pitchFamily="18" charset="0"/>
                <a:cs typeface="Times New Roman" panose="02020603050405020304" pitchFamily="18" charset="0"/>
              </a:rPr>
              <a:t>应</a:t>
            </a:r>
            <a:endParaRPr lang="zh-CN" altLang="en-US"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用</a:t>
            </a:r>
            <a:endParaRPr lang="zh-CN" altLang="en-US"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程</a:t>
            </a:r>
            <a:endParaRPr lang="zh-CN" altLang="en-US"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序</a:t>
            </a:r>
            <a:endParaRPr lang="zh-CN" altLang="en-US" dirty="0">
              <a:latin typeface="Times New Roman" panose="02020603050405020304" pitchFamily="18" charset="0"/>
              <a:cs typeface="Times New Roman" panose="02020603050405020304" pitchFamily="18" charset="0"/>
            </a:endParaRPr>
          </a:p>
        </p:txBody>
      </p:sp>
      <p:sp>
        <p:nvSpPr>
          <p:cNvPr id="22" name="Line 25"/>
          <p:cNvSpPr>
            <a:spLocks noChangeShapeType="1"/>
          </p:cNvSpPr>
          <p:nvPr/>
        </p:nvSpPr>
        <p:spPr bwMode="auto">
          <a:xfrm>
            <a:off x="3421648" y="3076605"/>
            <a:ext cx="1510134" cy="685359"/>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23" name="Oval 26"/>
          <p:cNvSpPr>
            <a:spLocks noChangeArrowheads="1"/>
          </p:cNvSpPr>
          <p:nvPr/>
        </p:nvSpPr>
        <p:spPr bwMode="auto">
          <a:xfrm>
            <a:off x="3852183" y="3039945"/>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24" name="Line 27"/>
          <p:cNvSpPr>
            <a:spLocks noChangeShapeType="1"/>
          </p:cNvSpPr>
          <p:nvPr/>
        </p:nvSpPr>
        <p:spPr bwMode="auto">
          <a:xfrm>
            <a:off x="4645612" y="4156602"/>
            <a:ext cx="1222300" cy="728847"/>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25" name="Oval 28"/>
          <p:cNvSpPr>
            <a:spLocks noChangeArrowheads="1"/>
          </p:cNvSpPr>
          <p:nvPr/>
        </p:nvSpPr>
        <p:spPr bwMode="auto">
          <a:xfrm>
            <a:off x="5436111" y="4192966"/>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char</a:t>
            </a:r>
            <a:endParaRPr lang="en-US" altLang="zh-CN" sz="1200">
              <a:latin typeface="Times New Roman" panose="02020603050405020304" pitchFamily="18" charset="0"/>
              <a:cs typeface="Times New Roman" panose="02020603050405020304" pitchFamily="18" charset="0"/>
            </a:endParaRPr>
          </a:p>
        </p:txBody>
      </p:sp>
      <p:sp>
        <p:nvSpPr>
          <p:cNvPr id="26" name="Line 29"/>
          <p:cNvSpPr>
            <a:spLocks noChangeShapeType="1"/>
          </p:cNvSpPr>
          <p:nvPr/>
        </p:nvSpPr>
        <p:spPr bwMode="auto">
          <a:xfrm>
            <a:off x="72022" y="4012586"/>
            <a:ext cx="7885113" cy="0"/>
          </a:xfrm>
          <a:prstGeom prst="line">
            <a:avLst/>
          </a:prstGeom>
        </p:spPr>
        <p:style>
          <a:lnRef idx="2">
            <a:schemeClr val="accent1"/>
          </a:lnRef>
          <a:fillRef idx="0">
            <a:schemeClr val="accent1"/>
          </a:fillRef>
          <a:effectRef idx="1">
            <a:schemeClr val="accent1"/>
          </a:effectRef>
          <a:fontRef idx="minor">
            <a:schemeClr val="tx1"/>
          </a:fontRef>
        </p:style>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27" name="Rectangle 30"/>
          <p:cNvSpPr>
            <a:spLocks noChangeArrowheads="1"/>
          </p:cNvSpPr>
          <p:nvPr/>
        </p:nvSpPr>
        <p:spPr bwMode="auto">
          <a:xfrm>
            <a:off x="252998" y="4264081"/>
            <a:ext cx="3168650" cy="1565764"/>
          </a:xfrm>
          <a:prstGeom prst="rect">
            <a:avLst/>
          </a:prstGeom>
        </p:spPr>
        <p:style>
          <a:lnRef idx="1">
            <a:schemeClr val="accent4"/>
          </a:lnRef>
          <a:fillRef idx="2">
            <a:schemeClr val="accent4"/>
          </a:fillRef>
          <a:effectRef idx="1">
            <a:schemeClr val="accent4"/>
          </a:effectRef>
          <a:fontRef idx="minor">
            <a:schemeClr val="dk1"/>
          </a:fontRef>
        </p:style>
        <p:txBody>
          <a:bodyPr wrap="none" lIns="90000" tIns="72000" rIns="90000" bIns="46800" anchor="ct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sz="1600" dirty="0">
              <a:latin typeface="Times New Roman" panose="02020603050405020304" pitchFamily="18" charset="0"/>
              <a:cs typeface="Times New Roman" panose="02020603050405020304" pitchFamily="18" charset="0"/>
            </a:endParaRPr>
          </a:p>
        </p:txBody>
      </p:sp>
      <p:sp>
        <p:nvSpPr>
          <p:cNvPr id="28" name="Text Box 31"/>
          <p:cNvSpPr txBox="1">
            <a:spLocks noChangeArrowheads="1"/>
          </p:cNvSpPr>
          <p:nvPr/>
        </p:nvSpPr>
        <p:spPr bwMode="auto">
          <a:xfrm>
            <a:off x="468898" y="4572311"/>
            <a:ext cx="2736850" cy="338455"/>
          </a:xfrm>
          <a:prstGeom prst="rect">
            <a:avLst/>
          </a:prstGeom>
          <a:solidFill>
            <a:schemeClr val="bg1"/>
          </a:solidFill>
          <a:ln w="127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CharArrayReader</a:t>
            </a:r>
            <a:endParaRPr lang="en-US" altLang="zh-CN" sz="1600" dirty="0">
              <a:latin typeface="Times New Roman" panose="02020603050405020304" pitchFamily="18" charset="0"/>
              <a:cs typeface="Times New Roman" panose="02020603050405020304" pitchFamily="18" charset="0"/>
            </a:endParaRPr>
          </a:p>
        </p:txBody>
      </p:sp>
      <p:sp>
        <p:nvSpPr>
          <p:cNvPr id="29" name="Line 34"/>
          <p:cNvSpPr>
            <a:spLocks noChangeShapeType="1"/>
          </p:cNvSpPr>
          <p:nvPr/>
        </p:nvSpPr>
        <p:spPr bwMode="auto">
          <a:xfrm>
            <a:off x="3419886" y="5049753"/>
            <a:ext cx="1222549" cy="8201"/>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30" name="Oval 35"/>
          <p:cNvSpPr>
            <a:spLocks noChangeArrowheads="1"/>
          </p:cNvSpPr>
          <p:nvPr/>
        </p:nvSpPr>
        <p:spPr bwMode="auto">
          <a:xfrm>
            <a:off x="3564151" y="4769030"/>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char</a:t>
            </a:r>
            <a:endParaRPr lang="en-US" altLang="zh-CN" sz="1200">
              <a:latin typeface="Times New Roman" panose="02020603050405020304" pitchFamily="18" charset="0"/>
              <a:cs typeface="Times New Roman" panose="02020603050405020304" pitchFamily="18" charset="0"/>
            </a:endParaRPr>
          </a:p>
        </p:txBody>
      </p:sp>
      <p:sp>
        <p:nvSpPr>
          <p:cNvPr id="31" name="Text Box 36"/>
          <p:cNvSpPr txBox="1">
            <a:spLocks noChangeArrowheads="1"/>
          </p:cNvSpPr>
          <p:nvPr/>
        </p:nvSpPr>
        <p:spPr bwMode="auto">
          <a:xfrm>
            <a:off x="4642436" y="4885449"/>
            <a:ext cx="2162175" cy="313690"/>
          </a:xfrm>
          <a:prstGeom prst="rect">
            <a:avLst/>
          </a:prstGeom>
        </p:spPr>
        <p:style>
          <a:lnRef idx="1">
            <a:schemeClr val="accent3"/>
          </a:lnRef>
          <a:fillRef idx="2">
            <a:schemeClr val="accent3"/>
          </a:fillRef>
          <a:effectRef idx="1">
            <a:schemeClr val="accent3"/>
          </a:effectRef>
          <a:fontRef idx="minor">
            <a:schemeClr val="dk1"/>
          </a:fontRef>
        </p:style>
        <p:txBody>
          <a:bodyPr wrap="square" lIns="90000" tIns="46800" rIns="90000" bIns="46800">
            <a:spAutoFit/>
          </a:bodyPr>
          <a:lstStyle/>
          <a:p>
            <a:pPr algn="ctr">
              <a:lnSpc>
                <a:spcPct val="90000"/>
              </a:lnSpc>
              <a:spcBef>
                <a:spcPct val="50000"/>
              </a:spcBef>
            </a:pPr>
            <a:r>
              <a:rPr lang="en-US" altLang="zh-CN" sz="1600" dirty="0" err="1">
                <a:latin typeface="Times New Roman" panose="02020603050405020304" pitchFamily="18" charset="0"/>
                <a:cs typeface="Times New Roman" panose="02020603050405020304" pitchFamily="18" charset="0"/>
              </a:rPr>
              <a:t>BufferedReader</a:t>
            </a:r>
            <a:endParaRPr lang="en-US" altLang="zh-CN" sz="1600" dirty="0">
              <a:latin typeface="Times New Roman" panose="02020603050405020304" pitchFamily="18" charset="0"/>
              <a:cs typeface="Times New Roman" panose="02020603050405020304" pitchFamily="18" charset="0"/>
            </a:endParaRPr>
          </a:p>
        </p:txBody>
      </p:sp>
      <p:sp>
        <p:nvSpPr>
          <p:cNvPr id="32" name="Line 37"/>
          <p:cNvSpPr>
            <a:spLocks noChangeShapeType="1"/>
          </p:cNvSpPr>
          <p:nvPr/>
        </p:nvSpPr>
        <p:spPr bwMode="auto">
          <a:xfrm flipV="1">
            <a:off x="6804611" y="5048167"/>
            <a:ext cx="1152525" cy="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33" name="Oval 38"/>
          <p:cNvSpPr>
            <a:spLocks noChangeArrowheads="1"/>
          </p:cNvSpPr>
          <p:nvPr/>
        </p:nvSpPr>
        <p:spPr bwMode="auto">
          <a:xfrm>
            <a:off x="7019518" y="4769030"/>
            <a:ext cx="504825"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String</a:t>
            </a:r>
            <a:endParaRPr lang="en-US" altLang="zh-CN" sz="1200">
              <a:latin typeface="Times New Roman" panose="02020603050405020304" pitchFamily="18" charset="0"/>
              <a:cs typeface="Times New Roman" panose="02020603050405020304" pitchFamily="18" charset="0"/>
            </a:endParaRPr>
          </a:p>
        </p:txBody>
      </p:sp>
      <p:sp>
        <p:nvSpPr>
          <p:cNvPr id="34" name="Text Box 39"/>
          <p:cNvSpPr txBox="1">
            <a:spLocks noChangeArrowheads="1"/>
          </p:cNvSpPr>
          <p:nvPr/>
        </p:nvSpPr>
        <p:spPr bwMode="auto">
          <a:xfrm>
            <a:off x="5218673" y="5179152"/>
            <a:ext cx="12255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1400" dirty="0" err="1">
                <a:solidFill>
                  <a:schemeClr val="tx1"/>
                </a:solidFill>
                <a:latin typeface="Times New Roman" panose="02020603050405020304" pitchFamily="18" charset="0"/>
                <a:cs typeface="Times New Roman" panose="02020603050405020304" pitchFamily="18" charset="0"/>
              </a:rPr>
              <a:t>readLine</a:t>
            </a:r>
            <a:r>
              <a:rPr lang="en-US" altLang="zh-CN" sz="1400" dirty="0">
                <a:solidFill>
                  <a:schemeClr val="tx1"/>
                </a:solidFill>
                <a:latin typeface="Times New Roman" panose="02020603050405020304" pitchFamily="18" charset="0"/>
                <a:cs typeface="Times New Roman" panose="02020603050405020304" pitchFamily="18" charset="0"/>
              </a:rPr>
              <a:t>()</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35" name="Text Box 40"/>
          <p:cNvSpPr txBox="1">
            <a:spLocks noChangeArrowheads="1"/>
          </p:cNvSpPr>
          <p:nvPr/>
        </p:nvSpPr>
        <p:spPr bwMode="auto">
          <a:xfrm>
            <a:off x="848205" y="3553950"/>
            <a:ext cx="1977839" cy="21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nSpc>
                <a:spcPct val="50000"/>
              </a:lnSpc>
              <a:spcBef>
                <a:spcPct val="50000"/>
              </a:spcBef>
            </a:pPr>
            <a:r>
              <a:rPr lang="en-US" altLang="zh-CN" sz="1600" dirty="0">
                <a:solidFill>
                  <a:schemeClr val="tx1"/>
                </a:solidFill>
                <a:latin typeface="Times New Roman" panose="02020603050405020304" pitchFamily="18" charset="0"/>
                <a:cs typeface="Times New Roman" panose="02020603050405020304" pitchFamily="18" charset="0"/>
              </a:rPr>
              <a:t>read()  read(byte[])…</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36" name="Text Box 41"/>
          <p:cNvSpPr txBox="1">
            <a:spLocks noChangeArrowheads="1"/>
          </p:cNvSpPr>
          <p:nvPr/>
        </p:nvSpPr>
        <p:spPr bwMode="auto">
          <a:xfrm>
            <a:off x="4788386" y="2644682"/>
            <a:ext cx="23050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1400" dirty="0" err="1">
                <a:solidFill>
                  <a:schemeClr val="tx1"/>
                </a:solidFill>
                <a:latin typeface="Times New Roman" panose="02020603050405020304" pitchFamily="18" charset="0"/>
                <a:cs typeface="Times New Roman" panose="02020603050405020304" pitchFamily="18" charset="0"/>
              </a:rPr>
              <a:t>readInt</a:t>
            </a:r>
            <a:r>
              <a:rPr lang="en-US" altLang="zh-CN" sz="1400" dirty="0">
                <a:solidFill>
                  <a:schemeClr val="tx1"/>
                </a:solidFill>
                <a:latin typeface="Times New Roman" panose="02020603050405020304" pitchFamily="18" charset="0"/>
                <a:cs typeface="Times New Roman" panose="02020603050405020304" pitchFamily="18" charset="0"/>
              </a:rPr>
              <a:t>(), </a:t>
            </a:r>
            <a:r>
              <a:rPr lang="en-US" altLang="zh-CN" sz="1400" dirty="0" err="1">
                <a:solidFill>
                  <a:schemeClr val="tx1"/>
                </a:solidFill>
                <a:latin typeface="Times New Roman" panose="02020603050405020304" pitchFamily="18" charset="0"/>
                <a:cs typeface="Times New Roman" panose="02020603050405020304" pitchFamily="18" charset="0"/>
              </a:rPr>
              <a:t>readDouble</a:t>
            </a:r>
            <a:r>
              <a:rPr lang="en-US" altLang="zh-CN" sz="1400" dirty="0">
                <a:solidFill>
                  <a:schemeClr val="tx1"/>
                </a:solidFill>
                <a:latin typeface="Times New Roman" panose="02020603050405020304" pitchFamily="18" charset="0"/>
                <a:cs typeface="Times New Roman" panose="02020603050405020304" pitchFamily="18" charset="0"/>
              </a:rPr>
              <a:t>()…</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37" name="Text Box 42"/>
          <p:cNvSpPr txBox="1">
            <a:spLocks noChangeArrowheads="1"/>
          </p:cNvSpPr>
          <p:nvPr/>
        </p:nvSpPr>
        <p:spPr bwMode="auto">
          <a:xfrm>
            <a:off x="5077411" y="1888710"/>
            <a:ext cx="1512887"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1400" dirty="0" err="1">
                <a:solidFill>
                  <a:schemeClr val="tx1"/>
                </a:solidFill>
                <a:latin typeface="Times New Roman" panose="02020603050405020304" pitchFamily="18" charset="0"/>
                <a:cs typeface="Times New Roman" panose="02020603050405020304" pitchFamily="18" charset="0"/>
              </a:rPr>
              <a:t>readObject</a:t>
            </a:r>
            <a:r>
              <a:rPr lang="en-US" altLang="zh-CN" sz="1400" dirty="0">
                <a:solidFill>
                  <a:schemeClr val="tx1"/>
                </a:solidFill>
                <a:latin typeface="Times New Roman" panose="02020603050405020304" pitchFamily="18" charset="0"/>
                <a:cs typeface="Times New Roman" panose="02020603050405020304" pitchFamily="18" charset="0"/>
              </a:rPr>
              <a:t>()</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38" name="Text Box 43"/>
          <p:cNvSpPr txBox="1">
            <a:spLocks noChangeArrowheads="1"/>
          </p:cNvSpPr>
          <p:nvPr/>
        </p:nvSpPr>
        <p:spPr bwMode="auto">
          <a:xfrm>
            <a:off x="468898" y="5004359"/>
            <a:ext cx="2736850" cy="338455"/>
          </a:xfrm>
          <a:prstGeom prst="rect">
            <a:avLst/>
          </a:prstGeom>
          <a:solidFill>
            <a:schemeClr val="bg1"/>
          </a:solidFill>
          <a:ln w="12700"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StringReader</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
        <p:nvSpPr>
          <p:cNvPr id="39" name="Text Box 44"/>
          <p:cNvSpPr txBox="1">
            <a:spLocks noChangeArrowheads="1"/>
          </p:cNvSpPr>
          <p:nvPr/>
        </p:nvSpPr>
        <p:spPr bwMode="auto">
          <a:xfrm>
            <a:off x="970697" y="5921158"/>
            <a:ext cx="2089150" cy="21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nSpc>
                <a:spcPct val="50000"/>
              </a:lnSpc>
              <a:spcBef>
                <a:spcPct val="50000"/>
              </a:spcBef>
            </a:pPr>
            <a:r>
              <a:rPr lang="en-US" altLang="zh-CN" sz="1600" dirty="0">
                <a:solidFill>
                  <a:schemeClr val="tx1"/>
                </a:solidFill>
                <a:latin typeface="Times New Roman" panose="02020603050405020304" pitchFamily="18" charset="0"/>
                <a:cs typeface="Times New Roman" panose="02020603050405020304" pitchFamily="18" charset="0"/>
              </a:rPr>
              <a:t>read()  read(char[])…</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40" name="Text Box 45"/>
          <p:cNvSpPr txBox="1">
            <a:spLocks noChangeArrowheads="1"/>
          </p:cNvSpPr>
          <p:nvPr/>
        </p:nvSpPr>
        <p:spPr bwMode="auto">
          <a:xfrm>
            <a:off x="468898" y="5417102"/>
            <a:ext cx="2736850" cy="338455"/>
          </a:xfrm>
          <a:prstGeom prst="rect">
            <a:avLst/>
          </a:prstGeom>
          <a:solidFill>
            <a:schemeClr val="bg1"/>
          </a:solidFill>
          <a:ln w="12700"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FileReader</a:t>
            </a:r>
            <a:endParaRPr lang="en-US" altLang="zh-CN" sz="1600" dirty="0">
              <a:latin typeface="Times New Roman" panose="02020603050405020304" pitchFamily="18" charset="0"/>
              <a:cs typeface="Times New Roman" panose="02020603050405020304" pitchFamily="18" charset="0"/>
            </a:endParaRPr>
          </a:p>
        </p:txBody>
      </p:sp>
      <p:sp>
        <p:nvSpPr>
          <p:cNvPr id="41" name="Text Box 4"/>
          <p:cNvSpPr txBox="1">
            <a:spLocks noChangeArrowheads="1"/>
          </p:cNvSpPr>
          <p:nvPr/>
        </p:nvSpPr>
        <p:spPr bwMode="auto">
          <a:xfrm>
            <a:off x="468700" y="2176742"/>
            <a:ext cx="2736850" cy="338455"/>
          </a:xfrm>
          <a:prstGeom prst="rect">
            <a:avLst/>
          </a:prstGeom>
          <a:solidFill>
            <a:schemeClr val="bg1"/>
          </a:solidFill>
          <a:ln w="127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ByteArrayInputStream</a:t>
            </a:r>
            <a:endParaRPr lang="en-US" altLang="zh-CN" sz="1600" dirty="0">
              <a:latin typeface="Times New Roman" panose="02020603050405020304" pitchFamily="18" charset="0"/>
              <a:cs typeface="Times New Roman" panose="02020603050405020304" pitchFamily="18" charset="0"/>
            </a:endParaRPr>
          </a:p>
        </p:txBody>
      </p:sp>
      <p:sp>
        <p:nvSpPr>
          <p:cNvPr id="21" name="Text Box 24"/>
          <p:cNvSpPr txBox="1">
            <a:spLocks noChangeArrowheads="1"/>
          </p:cNvSpPr>
          <p:nvPr/>
        </p:nvSpPr>
        <p:spPr bwMode="auto">
          <a:xfrm>
            <a:off x="3924886" y="3815867"/>
            <a:ext cx="2159000" cy="338455"/>
          </a:xfrm>
          <a:prstGeom prst="rect">
            <a:avLst/>
          </a:prstGeom>
        </p:spPr>
        <p:style>
          <a:lnRef idx="1">
            <a:schemeClr val="accent1"/>
          </a:lnRef>
          <a:fillRef idx="2">
            <a:schemeClr val="accent1"/>
          </a:fillRef>
          <a:effectRef idx="1">
            <a:schemeClr val="accent1"/>
          </a:effectRef>
          <a:fontRef idx="minor">
            <a:schemeClr val="dk1"/>
          </a:fontRef>
        </p:style>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InputStreamReader</a:t>
            </a:r>
            <a:endParaRPr lang="en-US" altLang="zh-CN" sz="1600" dirty="0">
              <a:latin typeface="Times New Roman" panose="02020603050405020304" pitchFamily="18" charset="0"/>
              <a:cs typeface="Times New Roman" panose="02020603050405020304" pitchFamily="18" charset="0"/>
            </a:endParaRPr>
          </a:p>
        </p:txBody>
      </p:sp>
      <p:sp>
        <p:nvSpPr>
          <p:cNvPr id="42" name="Oval 26"/>
          <p:cNvSpPr>
            <a:spLocks noChangeArrowheads="1"/>
          </p:cNvSpPr>
          <p:nvPr/>
        </p:nvSpPr>
        <p:spPr bwMode="auto">
          <a:xfrm>
            <a:off x="4213364" y="3219605"/>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43" name="Oval 28"/>
          <p:cNvSpPr>
            <a:spLocks noChangeArrowheads="1"/>
          </p:cNvSpPr>
          <p:nvPr/>
        </p:nvSpPr>
        <p:spPr bwMode="auto">
          <a:xfrm>
            <a:off x="5772569" y="4424422"/>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char</a:t>
            </a:r>
            <a:endParaRPr lang="en-US" altLang="zh-CN" sz="1200">
              <a:latin typeface="Times New Roman" panose="02020603050405020304" pitchFamily="18" charset="0"/>
              <a:cs typeface="Times New Roman" panose="02020603050405020304" pitchFamily="18" charset="0"/>
            </a:endParaRPr>
          </a:p>
        </p:txBody>
      </p:sp>
      <p:sp>
        <p:nvSpPr>
          <p:cNvPr id="44" name="Oval 35"/>
          <p:cNvSpPr>
            <a:spLocks noChangeArrowheads="1"/>
          </p:cNvSpPr>
          <p:nvPr/>
        </p:nvSpPr>
        <p:spPr bwMode="auto">
          <a:xfrm>
            <a:off x="3996199" y="4769030"/>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dirty="0">
                <a:latin typeface="Times New Roman" panose="02020603050405020304" pitchFamily="18" charset="0"/>
                <a:cs typeface="Times New Roman" panose="02020603050405020304" pitchFamily="18" charset="0"/>
              </a:rPr>
              <a:t>char</a:t>
            </a:r>
            <a:endParaRPr lang="en-US" altLang="zh-CN" sz="1200" dirty="0">
              <a:latin typeface="Times New Roman" panose="02020603050405020304" pitchFamily="18" charset="0"/>
              <a:cs typeface="Times New Roman" panose="02020603050405020304" pitchFamily="18" charset="0"/>
            </a:endParaRPr>
          </a:p>
        </p:txBody>
      </p:sp>
      <p:sp>
        <p:nvSpPr>
          <p:cNvPr id="45" name="矩形 44"/>
          <p:cNvSpPr/>
          <p:nvPr/>
        </p:nvSpPr>
        <p:spPr>
          <a:xfrm>
            <a:off x="1237684" y="4264081"/>
            <a:ext cx="1198880" cy="337185"/>
          </a:xfrm>
          <a:prstGeom prst="rect">
            <a:avLst/>
          </a:prstGeom>
        </p:spPr>
        <p:txBody>
          <a:bodyPr wrap="none">
            <a:spAutoFit/>
          </a:bodyPr>
          <a:lstStyle/>
          <a:p>
            <a:pPr algn="ctr">
              <a:spcBef>
                <a:spcPts val="600"/>
              </a:spcBef>
            </a:pPr>
            <a:r>
              <a:rPr lang="zh-CN" altLang="en-US" sz="1600" dirty="0">
                <a:latin typeface="Times New Roman" panose="02020603050405020304" pitchFamily="18" charset="0"/>
                <a:cs typeface="Times New Roman" panose="02020603050405020304" pitchFamily="18" charset="0"/>
              </a:rPr>
              <a:t>字符节点流</a:t>
            </a:r>
            <a:endParaRPr lang="en-US" altLang="zh-CN" sz="1600" dirty="0">
              <a:latin typeface="Times New Roman" panose="02020603050405020304" pitchFamily="18" charset="0"/>
              <a:cs typeface="Times New Roman" panose="02020603050405020304" pitchFamily="18" charset="0"/>
            </a:endParaRPr>
          </a:p>
        </p:txBody>
      </p:sp>
      <p:sp>
        <p:nvSpPr>
          <p:cNvPr id="46" name="矩形 45"/>
          <p:cNvSpPr/>
          <p:nvPr/>
        </p:nvSpPr>
        <p:spPr>
          <a:xfrm>
            <a:off x="1237683" y="1406140"/>
            <a:ext cx="1198880" cy="337185"/>
          </a:xfrm>
          <a:prstGeom prst="rect">
            <a:avLst/>
          </a:prstGeom>
        </p:spPr>
        <p:txBody>
          <a:bodyPr wrap="none">
            <a:spAutoFit/>
          </a:bodyPr>
          <a:lstStyle/>
          <a:p>
            <a:pPr algn="ctr">
              <a:spcBef>
                <a:spcPts val="600"/>
              </a:spcBef>
            </a:pPr>
            <a:r>
              <a:rPr lang="zh-CN" altLang="en-US" sz="1600" dirty="0">
                <a:latin typeface="Times New Roman" panose="02020603050405020304" pitchFamily="18" charset="0"/>
                <a:cs typeface="Times New Roman" panose="02020603050405020304" pitchFamily="18" charset="0"/>
              </a:rPr>
              <a:t>字节节点流</a:t>
            </a:r>
            <a:endParaRPr lang="en-US" altLang="zh-CN" sz="1600"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4932055" y="1024614"/>
            <a:ext cx="1512887" cy="368300"/>
          </a:xfrm>
          <a:prstGeom prst="rect">
            <a:avLst/>
          </a:prstGeom>
          <a:noFill/>
        </p:spPr>
        <p:txBody>
          <a:bodyPr wrap="square" rtlCol="0">
            <a:spAutoFit/>
          </a:bodyPr>
          <a:lstStyle/>
          <a:p>
            <a:r>
              <a:rPr lang="zh-CN" altLang="en-US" dirty="0"/>
              <a:t>字节处理流</a:t>
            </a:r>
            <a:endParaRPr lang="en-US" altLang="zh-CN" dirty="0"/>
          </a:p>
        </p:txBody>
      </p:sp>
      <p:sp>
        <p:nvSpPr>
          <p:cNvPr id="51" name="TextBox 50"/>
          <p:cNvSpPr txBox="1"/>
          <p:nvPr/>
        </p:nvSpPr>
        <p:spPr>
          <a:xfrm>
            <a:off x="4931782" y="5777142"/>
            <a:ext cx="1368152" cy="368300"/>
          </a:xfrm>
          <a:prstGeom prst="rect">
            <a:avLst/>
          </a:prstGeom>
          <a:noFill/>
        </p:spPr>
        <p:txBody>
          <a:bodyPr wrap="square" rtlCol="0">
            <a:spAutoFit/>
          </a:bodyPr>
          <a:lstStyle/>
          <a:p>
            <a:r>
              <a:rPr lang="zh-CN" altLang="en-US" dirty="0"/>
              <a:t>字符处理流</a:t>
            </a:r>
            <a:endParaRPr lang="en-US" altLang="zh-CN" dirty="0"/>
          </a:p>
        </p:txBody>
      </p:sp>
      <p:cxnSp>
        <p:nvCxnSpPr>
          <p:cNvPr id="53" name="直接箭头连接符 52"/>
          <p:cNvCxnSpPr/>
          <p:nvPr/>
        </p:nvCxnSpPr>
        <p:spPr>
          <a:xfrm>
            <a:off x="3419873" y="2968830"/>
            <a:ext cx="4537249" cy="0"/>
          </a:xfrm>
          <a:prstGeom prst="straightConnector1">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p:nvPr/>
        </p:nvCxnSpPr>
        <p:spPr>
          <a:xfrm>
            <a:off x="3419872" y="5587469"/>
            <a:ext cx="4537249" cy="0"/>
          </a:xfrm>
          <a:prstGeom prst="straightConnector1">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up)">
                                      <p:cBhvr>
                                        <p:cTn id="13" dur="500"/>
                                        <p:tgtEl>
                                          <p:spTgt spid="22"/>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5" grpId="0" bldLvl="0" animBg="1"/>
      <p:bldP spid="26" grpId="0" bldLvl="0" animBg="1"/>
      <p:bldP spid="21" grpId="0" bldLvl="0" animBg="1"/>
      <p:bldP spid="42" grpId="0" bldLvl="0" animBg="1"/>
      <p:bldP spid="43"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a:xfrm>
            <a:off x="1258888" y="335462"/>
            <a:ext cx="6482886" cy="427990"/>
          </a:xfrm>
        </p:spPr>
        <p:txBody>
          <a:bodyPr/>
          <a:p>
            <a:endParaRPr lang="zh-CN" altLang="en-US"/>
          </a:p>
        </p:txBody>
      </p:sp>
      <p:sp>
        <p:nvSpPr>
          <p:cNvPr id="2" name="Rectangle 2"/>
          <p:cNvSpPr>
            <a:spLocks noChangeArrowheads="1"/>
          </p:cNvSpPr>
          <p:nvPr/>
        </p:nvSpPr>
        <p:spPr bwMode="auto">
          <a:xfrm>
            <a:off x="5580236" y="1123479"/>
            <a:ext cx="3168650" cy="2446671"/>
          </a:xfrm>
          <a:prstGeom prst="rect">
            <a:avLst/>
          </a:prstGeom>
        </p:spPr>
        <p:style>
          <a:lnRef idx="1">
            <a:schemeClr val="accent2"/>
          </a:lnRef>
          <a:fillRef idx="2">
            <a:schemeClr val="accent2"/>
          </a:fillRef>
          <a:effectRef idx="1">
            <a:schemeClr val="accent2"/>
          </a:effectRef>
          <a:fontRef idx="minor">
            <a:schemeClr val="dk1"/>
          </a:fontRef>
        </p:style>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3" name="Text Box 5"/>
          <p:cNvSpPr txBox="1">
            <a:spLocks noChangeArrowheads="1"/>
          </p:cNvSpPr>
          <p:nvPr/>
        </p:nvSpPr>
        <p:spPr bwMode="auto">
          <a:xfrm>
            <a:off x="5796136" y="2275607"/>
            <a:ext cx="2736850" cy="338455"/>
          </a:xfrm>
          <a:prstGeom prst="rect">
            <a:avLst/>
          </a:prstGeom>
          <a:solidFill>
            <a:schemeClr val="bg1"/>
          </a:solidFill>
          <a:ln w="12700"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FileOutputStream</a:t>
            </a:r>
            <a:endParaRPr lang="en-US" altLang="zh-CN" sz="1600" dirty="0">
              <a:latin typeface="Times New Roman" panose="02020603050405020304" pitchFamily="18" charset="0"/>
              <a:cs typeface="Times New Roman" panose="02020603050405020304" pitchFamily="18" charset="0"/>
            </a:endParaRPr>
          </a:p>
        </p:txBody>
      </p:sp>
      <p:sp>
        <p:nvSpPr>
          <p:cNvPr id="4" name="Text Box 6"/>
          <p:cNvSpPr txBox="1">
            <a:spLocks noChangeArrowheads="1"/>
          </p:cNvSpPr>
          <p:nvPr/>
        </p:nvSpPr>
        <p:spPr bwMode="auto">
          <a:xfrm>
            <a:off x="5796136" y="2798968"/>
            <a:ext cx="2736850" cy="338455"/>
          </a:xfrm>
          <a:prstGeom prst="rect">
            <a:avLst/>
          </a:prstGeom>
          <a:solidFill>
            <a:schemeClr val="bg1"/>
          </a:solidFill>
          <a:ln w="12700"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Socket.getOutputStream</a:t>
            </a:r>
            <a:r>
              <a:rPr lang="en-US" altLang="zh-CN"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5" name="Line 7"/>
          <p:cNvSpPr>
            <a:spLocks noChangeShapeType="1"/>
          </p:cNvSpPr>
          <p:nvPr/>
        </p:nvSpPr>
        <p:spPr bwMode="auto">
          <a:xfrm>
            <a:off x="4369573" y="1426322"/>
            <a:ext cx="1210663" cy="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6" name="Line 8"/>
          <p:cNvSpPr>
            <a:spLocks noChangeShapeType="1"/>
          </p:cNvSpPr>
          <p:nvPr/>
        </p:nvSpPr>
        <p:spPr bwMode="auto">
          <a:xfrm>
            <a:off x="1044749" y="2802067"/>
            <a:ext cx="1006128" cy="5218"/>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7" name="Oval 9"/>
          <p:cNvSpPr>
            <a:spLocks noChangeArrowheads="1"/>
          </p:cNvSpPr>
          <p:nvPr/>
        </p:nvSpPr>
        <p:spPr bwMode="auto">
          <a:xfrm>
            <a:off x="4571404" y="1123479"/>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8" name="Oval 10"/>
          <p:cNvSpPr>
            <a:spLocks noChangeArrowheads="1"/>
          </p:cNvSpPr>
          <p:nvPr/>
        </p:nvSpPr>
        <p:spPr bwMode="auto">
          <a:xfrm>
            <a:off x="5005561" y="1123479"/>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9" name="Oval 11"/>
          <p:cNvSpPr>
            <a:spLocks noChangeArrowheads="1"/>
          </p:cNvSpPr>
          <p:nvPr/>
        </p:nvSpPr>
        <p:spPr bwMode="auto">
          <a:xfrm>
            <a:off x="4571404" y="2535514"/>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10" name="Oval 12"/>
          <p:cNvSpPr>
            <a:spLocks noChangeArrowheads="1"/>
          </p:cNvSpPr>
          <p:nvPr/>
        </p:nvSpPr>
        <p:spPr bwMode="auto">
          <a:xfrm>
            <a:off x="5005561" y="2535514"/>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11" name="Text Box 13"/>
          <p:cNvSpPr txBox="1">
            <a:spLocks noChangeArrowheads="1"/>
          </p:cNvSpPr>
          <p:nvPr/>
        </p:nvSpPr>
        <p:spPr bwMode="auto">
          <a:xfrm>
            <a:off x="2050876" y="1949677"/>
            <a:ext cx="2318697" cy="313690"/>
          </a:xfrm>
          <a:prstGeom prst="rect">
            <a:avLst/>
          </a:prstGeom>
        </p:spPr>
        <p:style>
          <a:lnRef idx="1">
            <a:schemeClr val="accent3"/>
          </a:lnRef>
          <a:fillRef idx="2">
            <a:schemeClr val="accent3"/>
          </a:fillRef>
          <a:effectRef idx="1">
            <a:schemeClr val="accent3"/>
          </a:effectRef>
          <a:fontRef idx="minor">
            <a:schemeClr val="dk1"/>
          </a:fontRef>
        </p:style>
        <p:txBody>
          <a:bodyPr wrap="square" lIns="90000" tIns="46800" rIns="90000" bIns="46800">
            <a:spAutoFit/>
          </a:bodyPr>
          <a:lstStyle>
            <a:defPPr>
              <a:defRPr lang="zh-CN"/>
            </a:defPPr>
            <a:lvl1pPr algn="ctr">
              <a:lnSpc>
                <a:spcPct val="90000"/>
              </a:lnSpc>
              <a:spcBef>
                <a:spcPct val="50000"/>
              </a:spcBef>
              <a:defRPr>
                <a:latin typeface="Times New Roman" panose="02020603050405020304" pitchFamily="18" charset="0"/>
                <a:cs typeface="Times New Roman" panose="02020603050405020304" pitchFamily="18" charset="0"/>
              </a:defRPr>
            </a:lvl1pPr>
          </a:lstStyle>
          <a:p>
            <a:r>
              <a:rPr lang="en-US" altLang="zh-CN" sz="1600" dirty="0" err="1"/>
              <a:t>ObjectOutputStream</a:t>
            </a:r>
            <a:endParaRPr lang="en-US" altLang="zh-CN" sz="1600" dirty="0"/>
          </a:p>
        </p:txBody>
      </p:sp>
      <p:sp>
        <p:nvSpPr>
          <p:cNvPr id="12" name="Text Box 14"/>
          <p:cNvSpPr txBox="1">
            <a:spLocks noChangeArrowheads="1"/>
          </p:cNvSpPr>
          <p:nvPr/>
        </p:nvSpPr>
        <p:spPr bwMode="auto">
          <a:xfrm>
            <a:off x="2050876" y="2635379"/>
            <a:ext cx="2318697" cy="313690"/>
          </a:xfrm>
          <a:prstGeom prst="rect">
            <a:avLst/>
          </a:prstGeom>
        </p:spPr>
        <p:style>
          <a:lnRef idx="1">
            <a:schemeClr val="accent3"/>
          </a:lnRef>
          <a:fillRef idx="2">
            <a:schemeClr val="accent3"/>
          </a:fillRef>
          <a:effectRef idx="1">
            <a:schemeClr val="accent3"/>
          </a:effectRef>
          <a:fontRef idx="minor">
            <a:schemeClr val="dk1"/>
          </a:fontRef>
        </p:style>
        <p:txBody>
          <a:bodyPr wrap="square" lIns="90000" tIns="46800" rIns="90000" bIns="46800">
            <a:spAutoFit/>
          </a:bodyPr>
          <a:lstStyle>
            <a:defPPr>
              <a:defRPr lang="zh-CN"/>
            </a:defPPr>
            <a:lvl1pPr algn="ctr">
              <a:lnSpc>
                <a:spcPct val="90000"/>
              </a:lnSpc>
              <a:spcBef>
                <a:spcPct val="50000"/>
              </a:spcBef>
              <a:defRPr>
                <a:latin typeface="Times New Roman" panose="02020603050405020304" pitchFamily="18" charset="0"/>
                <a:cs typeface="Times New Roman" panose="02020603050405020304" pitchFamily="18" charset="0"/>
              </a:defRPr>
            </a:lvl1pPr>
          </a:lstStyle>
          <a:p>
            <a:r>
              <a:rPr lang="en-US" altLang="zh-CN" sz="1600" dirty="0" err="1"/>
              <a:t>DataOutputStream</a:t>
            </a:r>
            <a:endParaRPr lang="en-US" altLang="zh-CN" sz="1600" dirty="0"/>
          </a:p>
        </p:txBody>
      </p:sp>
      <p:sp>
        <p:nvSpPr>
          <p:cNvPr id="13" name="Line 15"/>
          <p:cNvSpPr>
            <a:spLocks noChangeShapeType="1"/>
          </p:cNvSpPr>
          <p:nvPr/>
        </p:nvSpPr>
        <p:spPr bwMode="auto">
          <a:xfrm>
            <a:off x="4369574" y="2127477"/>
            <a:ext cx="1210662" cy="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14" name="Line 17"/>
          <p:cNvSpPr>
            <a:spLocks noChangeShapeType="1"/>
          </p:cNvSpPr>
          <p:nvPr/>
        </p:nvSpPr>
        <p:spPr bwMode="auto">
          <a:xfrm flipV="1">
            <a:off x="4369574" y="2807285"/>
            <a:ext cx="1210662" cy="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15" name="Oval 18"/>
          <p:cNvSpPr>
            <a:spLocks noChangeArrowheads="1"/>
          </p:cNvSpPr>
          <p:nvPr/>
        </p:nvSpPr>
        <p:spPr bwMode="auto">
          <a:xfrm>
            <a:off x="1114772" y="2518735"/>
            <a:ext cx="287338"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int</a:t>
            </a:r>
            <a:endParaRPr lang="en-US" altLang="zh-CN" sz="1200">
              <a:latin typeface="Times New Roman" panose="02020603050405020304" pitchFamily="18" charset="0"/>
              <a:cs typeface="Times New Roman" panose="02020603050405020304" pitchFamily="18" charset="0"/>
            </a:endParaRPr>
          </a:p>
        </p:txBody>
      </p:sp>
      <p:sp>
        <p:nvSpPr>
          <p:cNvPr id="16" name="Oval 19"/>
          <p:cNvSpPr>
            <a:spLocks noChangeArrowheads="1"/>
          </p:cNvSpPr>
          <p:nvPr/>
        </p:nvSpPr>
        <p:spPr bwMode="auto">
          <a:xfrm>
            <a:off x="1402804" y="2518735"/>
            <a:ext cx="576262"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double</a:t>
            </a:r>
            <a:endParaRPr lang="en-US" altLang="zh-CN" sz="1200">
              <a:latin typeface="Times New Roman" panose="02020603050405020304" pitchFamily="18" charset="0"/>
              <a:cs typeface="Times New Roman" panose="02020603050405020304" pitchFamily="18" charset="0"/>
            </a:endParaRPr>
          </a:p>
        </p:txBody>
      </p:sp>
      <p:sp>
        <p:nvSpPr>
          <p:cNvPr id="18" name="Rectangle 21"/>
          <p:cNvSpPr>
            <a:spLocks noChangeArrowheads="1"/>
          </p:cNvSpPr>
          <p:nvPr/>
        </p:nvSpPr>
        <p:spPr bwMode="auto">
          <a:xfrm>
            <a:off x="179561" y="1123479"/>
            <a:ext cx="865187" cy="5010150"/>
          </a:xfrm>
          <a:prstGeom prst="rect">
            <a:avLst/>
          </a:prstGeom>
          <a:noFill/>
          <a:ln w="12700">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zh-CN" altLang="en-US">
                <a:latin typeface="Times New Roman" panose="02020603050405020304" pitchFamily="18" charset="0"/>
                <a:cs typeface="Times New Roman" panose="02020603050405020304" pitchFamily="18" charset="0"/>
              </a:rPr>
              <a:t>应</a:t>
            </a:r>
            <a:endParaRPr lang="zh-CN" altLang="en-US">
              <a:latin typeface="Times New Roman" panose="02020603050405020304" pitchFamily="18" charset="0"/>
              <a:cs typeface="Times New Roman" panose="02020603050405020304" pitchFamily="18" charset="0"/>
            </a:endParaRPr>
          </a:p>
          <a:p>
            <a:pPr algn="ctr"/>
            <a:r>
              <a:rPr lang="zh-CN" altLang="en-US">
                <a:latin typeface="Times New Roman" panose="02020603050405020304" pitchFamily="18" charset="0"/>
                <a:cs typeface="Times New Roman" panose="02020603050405020304" pitchFamily="18" charset="0"/>
              </a:rPr>
              <a:t>用</a:t>
            </a:r>
            <a:endParaRPr lang="zh-CN" altLang="en-US">
              <a:latin typeface="Times New Roman" panose="02020603050405020304" pitchFamily="18" charset="0"/>
              <a:cs typeface="Times New Roman" panose="02020603050405020304" pitchFamily="18" charset="0"/>
            </a:endParaRPr>
          </a:p>
          <a:p>
            <a:pPr algn="ctr"/>
            <a:r>
              <a:rPr lang="zh-CN" altLang="en-US">
                <a:latin typeface="Times New Roman" panose="02020603050405020304" pitchFamily="18" charset="0"/>
                <a:cs typeface="Times New Roman" panose="02020603050405020304" pitchFamily="18" charset="0"/>
              </a:rPr>
              <a:t>程</a:t>
            </a:r>
            <a:endParaRPr lang="zh-CN" altLang="en-US">
              <a:latin typeface="Times New Roman" panose="02020603050405020304" pitchFamily="18" charset="0"/>
              <a:cs typeface="Times New Roman" panose="02020603050405020304" pitchFamily="18" charset="0"/>
            </a:endParaRPr>
          </a:p>
          <a:p>
            <a:pPr algn="ctr"/>
            <a:r>
              <a:rPr lang="zh-CN" altLang="en-US">
                <a:latin typeface="Times New Roman" panose="02020603050405020304" pitchFamily="18" charset="0"/>
                <a:cs typeface="Times New Roman" panose="02020603050405020304" pitchFamily="18" charset="0"/>
              </a:rPr>
              <a:t>序</a:t>
            </a:r>
            <a:endParaRPr lang="zh-CN" altLang="en-US">
              <a:latin typeface="Times New Roman" panose="02020603050405020304" pitchFamily="18" charset="0"/>
              <a:cs typeface="Times New Roman" panose="02020603050405020304" pitchFamily="18" charset="0"/>
            </a:endParaRPr>
          </a:p>
        </p:txBody>
      </p:sp>
      <p:sp>
        <p:nvSpPr>
          <p:cNvPr id="20" name="Line 23"/>
          <p:cNvSpPr>
            <a:spLocks noChangeShapeType="1"/>
          </p:cNvSpPr>
          <p:nvPr/>
        </p:nvSpPr>
        <p:spPr bwMode="auto">
          <a:xfrm flipH="1">
            <a:off x="4078297" y="3325617"/>
            <a:ext cx="1497970" cy="723714"/>
          </a:xfrm>
          <a:prstGeom prst="line">
            <a:avLst/>
          </a:prstGeom>
          <a:noFill/>
          <a:ln w="12700">
            <a:solidFill>
              <a:schemeClr val="folHlink"/>
            </a:solidFill>
            <a:round/>
            <a:headEnd type="none" w="med" len="me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22" name="Line 25"/>
          <p:cNvSpPr>
            <a:spLocks noChangeShapeType="1"/>
          </p:cNvSpPr>
          <p:nvPr/>
        </p:nvSpPr>
        <p:spPr bwMode="auto">
          <a:xfrm flipH="1">
            <a:off x="3132308" y="4390066"/>
            <a:ext cx="1150270" cy="789425"/>
          </a:xfrm>
          <a:prstGeom prst="line">
            <a:avLst/>
          </a:prstGeom>
          <a:noFill/>
          <a:ln w="12700">
            <a:solidFill>
              <a:schemeClr val="folHlink"/>
            </a:solidFill>
            <a:round/>
            <a:headEnd type="none" w="med" len="me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23" name="Oval 26"/>
          <p:cNvSpPr>
            <a:spLocks noChangeArrowheads="1"/>
          </p:cNvSpPr>
          <p:nvPr/>
        </p:nvSpPr>
        <p:spPr bwMode="auto">
          <a:xfrm>
            <a:off x="3059236" y="4722986"/>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char</a:t>
            </a:r>
            <a:endParaRPr lang="en-US" altLang="zh-CN" sz="1200">
              <a:latin typeface="Times New Roman" panose="02020603050405020304" pitchFamily="18" charset="0"/>
              <a:cs typeface="Times New Roman" panose="02020603050405020304" pitchFamily="18" charset="0"/>
            </a:endParaRPr>
          </a:p>
        </p:txBody>
      </p:sp>
      <p:sp>
        <p:nvSpPr>
          <p:cNvPr id="24" name="Line 27"/>
          <p:cNvSpPr>
            <a:spLocks noChangeShapeType="1"/>
          </p:cNvSpPr>
          <p:nvPr/>
        </p:nvSpPr>
        <p:spPr bwMode="auto">
          <a:xfrm>
            <a:off x="1043161" y="4219699"/>
            <a:ext cx="7885112" cy="0"/>
          </a:xfrm>
          <a:prstGeom prst="line">
            <a:avLst/>
          </a:prstGeom>
        </p:spPr>
        <p:style>
          <a:lnRef idx="2">
            <a:schemeClr val="accent1"/>
          </a:lnRef>
          <a:fillRef idx="0">
            <a:schemeClr val="accent1"/>
          </a:fillRef>
          <a:effectRef idx="1">
            <a:schemeClr val="accent1"/>
          </a:effectRef>
          <a:fontRef idx="minor">
            <a:schemeClr val="tx1"/>
          </a:fontRef>
        </p:style>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25" name="Rectangle 28"/>
          <p:cNvSpPr>
            <a:spLocks noChangeArrowheads="1"/>
          </p:cNvSpPr>
          <p:nvPr/>
        </p:nvSpPr>
        <p:spPr bwMode="auto">
          <a:xfrm>
            <a:off x="5580236" y="4314076"/>
            <a:ext cx="3168650" cy="1604288"/>
          </a:xfrm>
          <a:prstGeom prst="rect">
            <a:avLst/>
          </a:prstGeom>
        </p:spPr>
        <p:style>
          <a:lnRef idx="1">
            <a:schemeClr val="accent4"/>
          </a:lnRef>
          <a:fillRef idx="2">
            <a:schemeClr val="accent4"/>
          </a:fillRef>
          <a:effectRef idx="1">
            <a:schemeClr val="accent4"/>
          </a:effectRef>
          <a:fontRef idx="minor">
            <a:schemeClr val="dk1"/>
          </a:fontRef>
        </p:style>
        <p:txBody>
          <a:bodyPr wrap="none" lIns="90000" tIns="46800" rIns="90000" bIns="46800" anchor="ct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26" name="Text Box 29"/>
          <p:cNvSpPr txBox="1">
            <a:spLocks noChangeArrowheads="1"/>
          </p:cNvSpPr>
          <p:nvPr/>
        </p:nvSpPr>
        <p:spPr bwMode="auto">
          <a:xfrm>
            <a:off x="5796136" y="4671935"/>
            <a:ext cx="2736850" cy="338455"/>
          </a:xfrm>
          <a:prstGeom prst="rect">
            <a:avLst/>
          </a:prstGeom>
          <a:solidFill>
            <a:schemeClr val="bg1"/>
          </a:solidFill>
          <a:ln w="127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CharArrayWriter</a:t>
            </a:r>
            <a:endParaRPr lang="en-US" altLang="zh-CN" sz="1600" dirty="0">
              <a:latin typeface="Times New Roman" panose="02020603050405020304" pitchFamily="18" charset="0"/>
              <a:cs typeface="Times New Roman" panose="02020603050405020304" pitchFamily="18" charset="0"/>
            </a:endParaRPr>
          </a:p>
        </p:txBody>
      </p:sp>
      <p:sp>
        <p:nvSpPr>
          <p:cNvPr id="33" name="Text Box 36"/>
          <p:cNvSpPr txBox="1">
            <a:spLocks noChangeArrowheads="1"/>
          </p:cNvSpPr>
          <p:nvPr/>
        </p:nvSpPr>
        <p:spPr bwMode="auto">
          <a:xfrm>
            <a:off x="6227340" y="3642158"/>
            <a:ext cx="2088232" cy="21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nSpc>
                <a:spcPct val="50000"/>
              </a:lnSpc>
              <a:spcBef>
                <a:spcPct val="50000"/>
              </a:spcBef>
            </a:pPr>
            <a:r>
              <a:rPr lang="en-US" altLang="zh-CN" sz="1600" dirty="0">
                <a:solidFill>
                  <a:schemeClr val="tx1"/>
                </a:solidFill>
                <a:latin typeface="Times New Roman" panose="02020603050405020304" pitchFamily="18" charset="0"/>
                <a:cs typeface="Times New Roman" panose="02020603050405020304" pitchFamily="18" charset="0"/>
              </a:rPr>
              <a:t>write()  write(byte[])</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34" name="Text Box 37"/>
          <p:cNvSpPr txBox="1">
            <a:spLocks noChangeArrowheads="1"/>
          </p:cNvSpPr>
          <p:nvPr/>
        </p:nvSpPr>
        <p:spPr bwMode="auto">
          <a:xfrm>
            <a:off x="2267123" y="2946529"/>
            <a:ext cx="23764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1400">
                <a:solidFill>
                  <a:schemeClr val="tx1"/>
                </a:solidFill>
                <a:latin typeface="Times New Roman" panose="02020603050405020304" pitchFamily="18" charset="0"/>
                <a:cs typeface="Times New Roman" panose="02020603050405020304" pitchFamily="18" charset="0"/>
              </a:rPr>
              <a:t>writeInt(), writeDouble()…</a:t>
            </a:r>
            <a:endParaRPr lang="en-US" altLang="zh-CN" sz="1400">
              <a:solidFill>
                <a:schemeClr val="tx1"/>
              </a:solidFill>
              <a:latin typeface="Times New Roman" panose="02020603050405020304" pitchFamily="18" charset="0"/>
              <a:cs typeface="Times New Roman" panose="02020603050405020304" pitchFamily="18" charset="0"/>
            </a:endParaRPr>
          </a:p>
        </p:txBody>
      </p:sp>
      <p:sp>
        <p:nvSpPr>
          <p:cNvPr id="35" name="Text Box 38"/>
          <p:cNvSpPr txBox="1">
            <a:spLocks noChangeArrowheads="1"/>
          </p:cNvSpPr>
          <p:nvPr/>
        </p:nvSpPr>
        <p:spPr bwMode="auto">
          <a:xfrm>
            <a:off x="2627486" y="2248375"/>
            <a:ext cx="1512887"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1400" dirty="0" err="1">
                <a:solidFill>
                  <a:schemeClr val="tx1"/>
                </a:solidFill>
                <a:latin typeface="Times New Roman" panose="02020603050405020304" pitchFamily="18" charset="0"/>
                <a:cs typeface="Times New Roman" panose="02020603050405020304" pitchFamily="18" charset="0"/>
              </a:rPr>
              <a:t>writeObject</a:t>
            </a:r>
            <a:r>
              <a:rPr lang="en-US" altLang="zh-CN" sz="1400" dirty="0">
                <a:solidFill>
                  <a:schemeClr val="tx1"/>
                </a:solidFill>
                <a:latin typeface="Times New Roman" panose="02020603050405020304" pitchFamily="18" charset="0"/>
                <a:cs typeface="Times New Roman" panose="02020603050405020304" pitchFamily="18" charset="0"/>
              </a:rPr>
              <a:t>()</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36" name="Line 39"/>
          <p:cNvSpPr>
            <a:spLocks noChangeShapeType="1"/>
          </p:cNvSpPr>
          <p:nvPr/>
        </p:nvSpPr>
        <p:spPr bwMode="auto">
          <a:xfrm flipV="1">
            <a:off x="1044748" y="1454895"/>
            <a:ext cx="1006128" cy="1"/>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39" name="Text Box 42"/>
          <p:cNvSpPr txBox="1">
            <a:spLocks noChangeArrowheads="1"/>
          </p:cNvSpPr>
          <p:nvPr/>
        </p:nvSpPr>
        <p:spPr bwMode="auto">
          <a:xfrm>
            <a:off x="2410916" y="1528295"/>
            <a:ext cx="18716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spcBef>
                <a:spcPct val="50000"/>
              </a:spcBef>
            </a:pPr>
            <a:r>
              <a:rPr lang="en-US" altLang="zh-CN" sz="1400" dirty="0">
                <a:solidFill>
                  <a:schemeClr val="tx1"/>
                </a:solidFill>
                <a:latin typeface="Times New Roman" panose="02020603050405020304" pitchFamily="18" charset="0"/>
                <a:cs typeface="Times New Roman" panose="02020603050405020304" pitchFamily="18" charset="0"/>
              </a:rPr>
              <a:t>print()  </a:t>
            </a:r>
            <a:r>
              <a:rPr lang="en-US" altLang="zh-CN" sz="1400" dirty="0" err="1">
                <a:solidFill>
                  <a:schemeClr val="tx1"/>
                </a:solidFill>
                <a:latin typeface="Times New Roman" panose="02020603050405020304" pitchFamily="18" charset="0"/>
                <a:cs typeface="Times New Roman" panose="02020603050405020304" pitchFamily="18" charset="0"/>
              </a:rPr>
              <a:t>println</a:t>
            </a:r>
            <a:r>
              <a:rPr lang="en-US" altLang="zh-CN" sz="1400" dirty="0">
                <a:solidFill>
                  <a:schemeClr val="tx1"/>
                </a:solidFill>
                <a:latin typeface="Times New Roman" panose="02020603050405020304" pitchFamily="18" charset="0"/>
                <a:cs typeface="Times New Roman" panose="02020603050405020304" pitchFamily="18" charset="0"/>
              </a:rPr>
              <a:t>()……</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40" name="Line 43"/>
          <p:cNvSpPr>
            <a:spLocks noChangeShapeType="1"/>
          </p:cNvSpPr>
          <p:nvPr/>
        </p:nvSpPr>
        <p:spPr bwMode="auto">
          <a:xfrm>
            <a:off x="1044748" y="2105251"/>
            <a:ext cx="1006128" cy="16331"/>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41" name="Oval 44"/>
          <p:cNvSpPr>
            <a:spLocks noChangeArrowheads="1"/>
          </p:cNvSpPr>
          <p:nvPr/>
        </p:nvSpPr>
        <p:spPr bwMode="auto">
          <a:xfrm>
            <a:off x="1259061" y="1817915"/>
            <a:ext cx="576262"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object</a:t>
            </a:r>
            <a:endParaRPr lang="en-US" altLang="zh-CN" sz="1200">
              <a:latin typeface="Times New Roman" panose="02020603050405020304" pitchFamily="18" charset="0"/>
              <a:cs typeface="Times New Roman" panose="02020603050405020304" pitchFamily="18" charset="0"/>
            </a:endParaRPr>
          </a:p>
        </p:txBody>
      </p:sp>
      <p:sp>
        <p:nvSpPr>
          <p:cNvPr id="42" name="Oval 45"/>
          <p:cNvSpPr>
            <a:spLocks noChangeArrowheads="1"/>
          </p:cNvSpPr>
          <p:nvPr/>
        </p:nvSpPr>
        <p:spPr bwMode="auto">
          <a:xfrm>
            <a:off x="4571404" y="1816327"/>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43" name="Oval 46"/>
          <p:cNvSpPr>
            <a:spLocks noChangeArrowheads="1"/>
          </p:cNvSpPr>
          <p:nvPr/>
        </p:nvSpPr>
        <p:spPr bwMode="auto">
          <a:xfrm>
            <a:off x="5005561" y="1816327"/>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byte</a:t>
            </a:r>
            <a:endParaRPr lang="en-US" altLang="zh-CN" sz="1200">
              <a:latin typeface="Times New Roman" panose="02020603050405020304" pitchFamily="18" charset="0"/>
              <a:cs typeface="Times New Roman" panose="02020603050405020304" pitchFamily="18" charset="0"/>
            </a:endParaRPr>
          </a:p>
        </p:txBody>
      </p:sp>
      <p:sp>
        <p:nvSpPr>
          <p:cNvPr id="44" name="Text Box 47"/>
          <p:cNvSpPr txBox="1">
            <a:spLocks noChangeArrowheads="1"/>
          </p:cNvSpPr>
          <p:nvPr/>
        </p:nvSpPr>
        <p:spPr bwMode="auto">
          <a:xfrm>
            <a:off x="5796136" y="5103983"/>
            <a:ext cx="2736850" cy="338455"/>
          </a:xfrm>
          <a:prstGeom prst="rect">
            <a:avLst/>
          </a:prstGeom>
          <a:solidFill>
            <a:schemeClr val="bg1"/>
          </a:solidFill>
          <a:ln w="12700"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StringWriter</a:t>
            </a:r>
            <a:endParaRPr lang="en-US" altLang="zh-CN" sz="1600" dirty="0">
              <a:latin typeface="Times New Roman" panose="02020603050405020304" pitchFamily="18" charset="0"/>
              <a:cs typeface="Times New Roman" panose="02020603050405020304" pitchFamily="18" charset="0"/>
            </a:endParaRPr>
          </a:p>
        </p:txBody>
      </p:sp>
      <p:sp>
        <p:nvSpPr>
          <p:cNvPr id="45" name="Text Box 48"/>
          <p:cNvSpPr txBox="1">
            <a:spLocks noChangeArrowheads="1"/>
          </p:cNvSpPr>
          <p:nvPr/>
        </p:nvSpPr>
        <p:spPr bwMode="auto">
          <a:xfrm>
            <a:off x="6300588" y="5992976"/>
            <a:ext cx="2159000" cy="21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nSpc>
                <a:spcPct val="50000"/>
              </a:lnSpc>
              <a:spcBef>
                <a:spcPct val="50000"/>
              </a:spcBef>
            </a:pPr>
            <a:r>
              <a:rPr lang="en-US" altLang="zh-CN" sz="1600" dirty="0">
                <a:solidFill>
                  <a:schemeClr val="tx1"/>
                </a:solidFill>
                <a:latin typeface="Times New Roman" panose="02020603050405020304" pitchFamily="18" charset="0"/>
                <a:cs typeface="Times New Roman" panose="02020603050405020304" pitchFamily="18" charset="0"/>
              </a:rPr>
              <a:t>write()  write(char[])</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46" name="Text Box 49"/>
          <p:cNvSpPr txBox="1">
            <a:spLocks noChangeArrowheads="1"/>
          </p:cNvSpPr>
          <p:nvPr/>
        </p:nvSpPr>
        <p:spPr bwMode="auto">
          <a:xfrm>
            <a:off x="5796136" y="5516726"/>
            <a:ext cx="2736850" cy="338455"/>
          </a:xfrm>
          <a:prstGeom prst="rect">
            <a:avLst/>
          </a:prstGeom>
          <a:solidFill>
            <a:schemeClr val="bg1"/>
          </a:solidFill>
          <a:ln w="12700"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FileWriter</a:t>
            </a:r>
            <a:endParaRPr lang="en-US" altLang="zh-CN" sz="1600" dirty="0">
              <a:latin typeface="Times New Roman" panose="02020603050405020304" pitchFamily="18" charset="0"/>
              <a:cs typeface="Times New Roman" panose="02020603050405020304" pitchFamily="18" charset="0"/>
            </a:endParaRPr>
          </a:p>
        </p:txBody>
      </p:sp>
      <p:sp>
        <p:nvSpPr>
          <p:cNvPr id="47" name="Text Box 15"/>
          <p:cNvSpPr txBox="1">
            <a:spLocks noChangeArrowheads="1"/>
          </p:cNvSpPr>
          <p:nvPr/>
        </p:nvSpPr>
        <p:spPr bwMode="auto">
          <a:xfrm>
            <a:off x="2050876" y="1226972"/>
            <a:ext cx="2318697" cy="313690"/>
          </a:xfrm>
          <a:prstGeom prst="rect">
            <a:avLst/>
          </a:prstGeom>
        </p:spPr>
        <p:style>
          <a:lnRef idx="1">
            <a:schemeClr val="accent3"/>
          </a:lnRef>
          <a:fillRef idx="2">
            <a:schemeClr val="accent3"/>
          </a:fillRef>
          <a:effectRef idx="1">
            <a:schemeClr val="accent3"/>
          </a:effectRef>
          <a:fontRef idx="minor">
            <a:schemeClr val="dk1"/>
          </a:fontRef>
        </p:style>
        <p:txBody>
          <a:bodyPr wrap="square" lIns="90000" tIns="46800" rIns="90000" bIns="46800">
            <a:spAutoFit/>
          </a:bodyPr>
          <a:lstStyle/>
          <a:p>
            <a:pPr algn="ctr">
              <a:lnSpc>
                <a:spcPct val="90000"/>
              </a:lnSpc>
              <a:spcBef>
                <a:spcPct val="50000"/>
              </a:spcBef>
            </a:pPr>
            <a:r>
              <a:rPr lang="en-US" altLang="zh-CN" sz="1600" dirty="0" err="1">
                <a:latin typeface="Times New Roman" panose="02020603050405020304" pitchFamily="18" charset="0"/>
                <a:cs typeface="Times New Roman" panose="02020603050405020304" pitchFamily="18" charset="0"/>
              </a:rPr>
              <a:t>System.out</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PrintStream</a:t>
            </a:r>
            <a:r>
              <a:rPr lang="en-US" altLang="zh-CN"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49" name="Text Box 4"/>
          <p:cNvSpPr txBox="1">
            <a:spLocks noChangeArrowheads="1"/>
          </p:cNvSpPr>
          <p:nvPr/>
        </p:nvSpPr>
        <p:spPr bwMode="auto">
          <a:xfrm>
            <a:off x="5809210" y="1699543"/>
            <a:ext cx="2736850" cy="338455"/>
          </a:xfrm>
          <a:prstGeom prst="rect">
            <a:avLst/>
          </a:prstGeom>
          <a:solidFill>
            <a:schemeClr val="bg1"/>
          </a:solidFill>
          <a:ln w="127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ByteArrayOutputStream</a:t>
            </a:r>
            <a:endParaRPr lang="en-US" altLang="zh-CN" sz="1600" dirty="0">
              <a:latin typeface="Times New Roman" panose="02020603050405020304" pitchFamily="18" charset="0"/>
              <a:cs typeface="Times New Roman" panose="02020603050405020304" pitchFamily="18" charset="0"/>
            </a:endParaRPr>
          </a:p>
        </p:txBody>
      </p:sp>
      <p:sp>
        <p:nvSpPr>
          <p:cNvPr id="50" name="Oval 24"/>
          <p:cNvSpPr>
            <a:spLocks noChangeArrowheads="1"/>
          </p:cNvSpPr>
          <p:nvPr/>
        </p:nvSpPr>
        <p:spPr bwMode="auto">
          <a:xfrm>
            <a:off x="4067100" y="3642866"/>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dirty="0">
                <a:latin typeface="Times New Roman" panose="02020603050405020304" pitchFamily="18" charset="0"/>
                <a:cs typeface="Times New Roman" panose="02020603050405020304" pitchFamily="18" charset="0"/>
              </a:rPr>
              <a:t>byte</a:t>
            </a:r>
            <a:endParaRPr lang="en-US" altLang="zh-CN" sz="1200" dirty="0">
              <a:latin typeface="Times New Roman" panose="02020603050405020304" pitchFamily="18" charset="0"/>
              <a:cs typeface="Times New Roman" panose="02020603050405020304" pitchFamily="18" charset="0"/>
            </a:endParaRPr>
          </a:p>
        </p:txBody>
      </p:sp>
      <p:sp>
        <p:nvSpPr>
          <p:cNvPr id="54" name="Oval 26"/>
          <p:cNvSpPr>
            <a:spLocks noChangeArrowheads="1"/>
          </p:cNvSpPr>
          <p:nvPr/>
        </p:nvSpPr>
        <p:spPr bwMode="auto">
          <a:xfrm>
            <a:off x="3347268" y="4506962"/>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char</a:t>
            </a:r>
            <a:endParaRPr lang="en-US" altLang="zh-CN" sz="1200">
              <a:latin typeface="Times New Roman" panose="02020603050405020304" pitchFamily="18" charset="0"/>
              <a:cs typeface="Times New Roman" panose="02020603050405020304" pitchFamily="18" charset="0"/>
            </a:endParaRPr>
          </a:p>
        </p:txBody>
      </p:sp>
      <p:sp>
        <p:nvSpPr>
          <p:cNvPr id="55" name="Oval 24"/>
          <p:cNvSpPr>
            <a:spLocks noChangeArrowheads="1"/>
          </p:cNvSpPr>
          <p:nvPr/>
        </p:nvSpPr>
        <p:spPr bwMode="auto">
          <a:xfrm>
            <a:off x="4427388" y="3427735"/>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dirty="0">
                <a:latin typeface="Times New Roman" panose="02020603050405020304" pitchFamily="18" charset="0"/>
                <a:cs typeface="Times New Roman" panose="02020603050405020304" pitchFamily="18" charset="0"/>
              </a:rPr>
              <a:t>byte</a:t>
            </a:r>
            <a:endParaRPr lang="en-US" altLang="zh-CN" sz="1200" dirty="0">
              <a:latin typeface="Times New Roman" panose="02020603050405020304" pitchFamily="18" charset="0"/>
              <a:cs typeface="Times New Roman" panose="02020603050405020304" pitchFamily="18" charset="0"/>
            </a:endParaRPr>
          </a:p>
        </p:txBody>
      </p:sp>
      <p:sp>
        <p:nvSpPr>
          <p:cNvPr id="56" name="Text Box 32"/>
          <p:cNvSpPr txBox="1">
            <a:spLocks noChangeArrowheads="1"/>
          </p:cNvSpPr>
          <p:nvPr/>
        </p:nvSpPr>
        <p:spPr bwMode="auto">
          <a:xfrm>
            <a:off x="2050877" y="5206009"/>
            <a:ext cx="2318697" cy="313690"/>
          </a:xfrm>
          <a:prstGeom prst="rect">
            <a:avLst/>
          </a:prstGeom>
        </p:spPr>
        <p:style>
          <a:lnRef idx="1">
            <a:schemeClr val="accent3"/>
          </a:lnRef>
          <a:fillRef idx="2">
            <a:schemeClr val="accent3"/>
          </a:fillRef>
          <a:effectRef idx="1">
            <a:schemeClr val="accent3"/>
          </a:effectRef>
          <a:fontRef idx="minor">
            <a:schemeClr val="dk1"/>
          </a:fontRef>
        </p:style>
        <p:txBody>
          <a:bodyPr wrap="square" lIns="90000" tIns="46800" rIns="90000" bIns="46800">
            <a:spAutoFit/>
          </a:bodyPr>
          <a:lstStyle>
            <a:defPPr>
              <a:defRPr lang="zh-CN"/>
            </a:defPPr>
            <a:lvl1pPr algn="ctr">
              <a:lnSpc>
                <a:spcPct val="90000"/>
              </a:lnSpc>
              <a:spcBef>
                <a:spcPct val="50000"/>
              </a:spcBef>
              <a:defRPr>
                <a:latin typeface="Times New Roman" panose="02020603050405020304" pitchFamily="18" charset="0"/>
                <a:cs typeface="Times New Roman" panose="02020603050405020304" pitchFamily="18" charset="0"/>
              </a:defRPr>
            </a:lvl1pPr>
          </a:lstStyle>
          <a:p>
            <a:r>
              <a:rPr lang="en-US" altLang="zh-CN" sz="1600" dirty="0" err="1"/>
              <a:t>PrintWriter</a:t>
            </a:r>
            <a:endParaRPr lang="en-US" altLang="zh-CN" sz="1600" dirty="0"/>
          </a:p>
        </p:txBody>
      </p:sp>
      <p:sp>
        <p:nvSpPr>
          <p:cNvPr id="57" name="Line 30"/>
          <p:cNvSpPr>
            <a:spLocks noChangeShapeType="1"/>
          </p:cNvSpPr>
          <p:nvPr/>
        </p:nvSpPr>
        <p:spPr bwMode="auto">
          <a:xfrm>
            <a:off x="1042764" y="5371556"/>
            <a:ext cx="1008113" cy="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58" name="Oval 31"/>
          <p:cNvSpPr>
            <a:spLocks noChangeArrowheads="1"/>
          </p:cNvSpPr>
          <p:nvPr/>
        </p:nvSpPr>
        <p:spPr bwMode="auto">
          <a:xfrm>
            <a:off x="4931196" y="5089750"/>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char</a:t>
            </a:r>
            <a:endParaRPr lang="en-US" altLang="zh-CN" sz="1200">
              <a:latin typeface="Times New Roman" panose="02020603050405020304" pitchFamily="18" charset="0"/>
              <a:cs typeface="Times New Roman" panose="02020603050405020304" pitchFamily="18" charset="0"/>
            </a:endParaRPr>
          </a:p>
        </p:txBody>
      </p:sp>
      <p:sp>
        <p:nvSpPr>
          <p:cNvPr id="59" name="Line 33"/>
          <p:cNvSpPr>
            <a:spLocks noChangeShapeType="1"/>
          </p:cNvSpPr>
          <p:nvPr/>
        </p:nvSpPr>
        <p:spPr bwMode="auto">
          <a:xfrm flipV="1">
            <a:off x="4369574" y="5371554"/>
            <a:ext cx="1208678" cy="7120"/>
          </a:xfrm>
          <a:prstGeom prst="line">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cs typeface="Times New Roman" panose="02020603050405020304" pitchFamily="18" charset="0"/>
            </a:endParaRPr>
          </a:p>
        </p:txBody>
      </p:sp>
      <p:sp>
        <p:nvSpPr>
          <p:cNvPr id="61" name="Oval 31"/>
          <p:cNvSpPr>
            <a:spLocks noChangeArrowheads="1"/>
          </p:cNvSpPr>
          <p:nvPr/>
        </p:nvSpPr>
        <p:spPr bwMode="auto">
          <a:xfrm>
            <a:off x="4498304" y="5089750"/>
            <a:ext cx="431800"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char</a:t>
            </a:r>
            <a:endParaRPr lang="en-US" altLang="zh-CN" sz="1200">
              <a:latin typeface="Times New Roman" panose="02020603050405020304" pitchFamily="18" charset="0"/>
              <a:cs typeface="Times New Roman" panose="02020603050405020304" pitchFamily="18" charset="0"/>
            </a:endParaRPr>
          </a:p>
        </p:txBody>
      </p:sp>
      <p:sp>
        <p:nvSpPr>
          <p:cNvPr id="62" name="Text Box 42"/>
          <p:cNvSpPr txBox="1">
            <a:spLocks noChangeArrowheads="1"/>
          </p:cNvSpPr>
          <p:nvPr/>
        </p:nvSpPr>
        <p:spPr bwMode="auto">
          <a:xfrm>
            <a:off x="2483469" y="5494041"/>
            <a:ext cx="18716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spcBef>
                <a:spcPct val="50000"/>
              </a:spcBef>
            </a:pPr>
            <a:r>
              <a:rPr lang="en-US" altLang="zh-CN" sz="1400" dirty="0">
                <a:solidFill>
                  <a:schemeClr val="tx1"/>
                </a:solidFill>
                <a:latin typeface="Times New Roman" panose="02020603050405020304" pitchFamily="18" charset="0"/>
                <a:cs typeface="Times New Roman" panose="02020603050405020304" pitchFamily="18" charset="0"/>
              </a:rPr>
              <a:t>print()  </a:t>
            </a:r>
            <a:r>
              <a:rPr lang="en-US" altLang="zh-CN" sz="1400" dirty="0" err="1">
                <a:solidFill>
                  <a:schemeClr val="tx1"/>
                </a:solidFill>
                <a:latin typeface="Times New Roman" panose="02020603050405020304" pitchFamily="18" charset="0"/>
                <a:cs typeface="Times New Roman" panose="02020603050405020304" pitchFamily="18" charset="0"/>
              </a:rPr>
              <a:t>println</a:t>
            </a:r>
            <a:r>
              <a:rPr lang="en-US" altLang="zh-CN" sz="1400" dirty="0">
                <a:solidFill>
                  <a:schemeClr val="tx1"/>
                </a:solidFill>
                <a:latin typeface="Times New Roman" panose="02020603050405020304" pitchFamily="18" charset="0"/>
                <a:cs typeface="Times New Roman" panose="02020603050405020304" pitchFamily="18" charset="0"/>
              </a:rPr>
              <a:t>()……</a:t>
            </a:r>
            <a:endParaRPr lang="en-US" altLang="zh-CN" sz="1400" dirty="0">
              <a:solidFill>
                <a:schemeClr val="tx1"/>
              </a:solidFill>
              <a:latin typeface="Times New Roman" panose="02020603050405020304" pitchFamily="18" charset="0"/>
              <a:cs typeface="Times New Roman" panose="02020603050405020304" pitchFamily="18" charset="0"/>
            </a:endParaRPr>
          </a:p>
        </p:txBody>
      </p:sp>
      <p:sp>
        <p:nvSpPr>
          <p:cNvPr id="52" name="Oval 40"/>
          <p:cNvSpPr>
            <a:spLocks noChangeArrowheads="1"/>
          </p:cNvSpPr>
          <p:nvPr/>
        </p:nvSpPr>
        <p:spPr bwMode="auto">
          <a:xfrm>
            <a:off x="1259061" y="2806735"/>
            <a:ext cx="504825"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dirty="0">
                <a:latin typeface="Times New Roman" panose="02020603050405020304" pitchFamily="18" charset="0"/>
                <a:cs typeface="Times New Roman" panose="02020603050405020304" pitchFamily="18" charset="0"/>
              </a:rPr>
              <a:t>String</a:t>
            </a:r>
            <a:endParaRPr lang="en-US" altLang="zh-CN" sz="1200" dirty="0">
              <a:latin typeface="Times New Roman" panose="02020603050405020304" pitchFamily="18" charset="0"/>
              <a:cs typeface="Times New Roman" panose="02020603050405020304" pitchFamily="18" charset="0"/>
            </a:endParaRPr>
          </a:p>
        </p:txBody>
      </p:sp>
      <p:sp>
        <p:nvSpPr>
          <p:cNvPr id="53" name="Oval 18"/>
          <p:cNvSpPr>
            <a:spLocks noChangeArrowheads="1"/>
          </p:cNvSpPr>
          <p:nvPr/>
        </p:nvSpPr>
        <p:spPr bwMode="auto">
          <a:xfrm>
            <a:off x="1114772" y="1168255"/>
            <a:ext cx="287338"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int</a:t>
            </a:r>
            <a:endParaRPr lang="en-US" altLang="zh-CN" sz="1200">
              <a:latin typeface="Times New Roman" panose="02020603050405020304" pitchFamily="18" charset="0"/>
              <a:cs typeface="Times New Roman" panose="02020603050405020304" pitchFamily="18" charset="0"/>
            </a:endParaRPr>
          </a:p>
        </p:txBody>
      </p:sp>
      <p:sp>
        <p:nvSpPr>
          <p:cNvPr id="63" name="Oval 19"/>
          <p:cNvSpPr>
            <a:spLocks noChangeArrowheads="1"/>
          </p:cNvSpPr>
          <p:nvPr/>
        </p:nvSpPr>
        <p:spPr bwMode="auto">
          <a:xfrm>
            <a:off x="1402804" y="1168255"/>
            <a:ext cx="576262"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double</a:t>
            </a:r>
            <a:endParaRPr lang="en-US" altLang="zh-CN" sz="1200">
              <a:latin typeface="Times New Roman" panose="02020603050405020304" pitchFamily="18" charset="0"/>
              <a:cs typeface="Times New Roman" panose="02020603050405020304" pitchFamily="18" charset="0"/>
            </a:endParaRPr>
          </a:p>
        </p:txBody>
      </p:sp>
      <p:sp>
        <p:nvSpPr>
          <p:cNvPr id="64" name="Oval 40"/>
          <p:cNvSpPr>
            <a:spLocks noChangeArrowheads="1"/>
          </p:cNvSpPr>
          <p:nvPr/>
        </p:nvSpPr>
        <p:spPr bwMode="auto">
          <a:xfrm>
            <a:off x="1259061" y="1470773"/>
            <a:ext cx="504825"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dirty="0">
                <a:latin typeface="Times New Roman" panose="02020603050405020304" pitchFamily="18" charset="0"/>
                <a:cs typeface="Times New Roman" panose="02020603050405020304" pitchFamily="18" charset="0"/>
              </a:rPr>
              <a:t>String</a:t>
            </a:r>
            <a:endParaRPr lang="en-US" altLang="zh-CN" sz="1200" dirty="0">
              <a:latin typeface="Times New Roman" panose="02020603050405020304" pitchFamily="18" charset="0"/>
              <a:cs typeface="Times New Roman" panose="02020603050405020304" pitchFamily="18" charset="0"/>
            </a:endParaRPr>
          </a:p>
        </p:txBody>
      </p:sp>
      <p:sp>
        <p:nvSpPr>
          <p:cNvPr id="65" name="矩形 64"/>
          <p:cNvSpPr/>
          <p:nvPr/>
        </p:nvSpPr>
        <p:spPr>
          <a:xfrm>
            <a:off x="6565121" y="1144965"/>
            <a:ext cx="1198880" cy="337185"/>
          </a:xfrm>
          <a:prstGeom prst="rect">
            <a:avLst/>
          </a:prstGeom>
        </p:spPr>
        <p:txBody>
          <a:bodyPr wrap="none">
            <a:spAutoFit/>
          </a:bodyPr>
          <a:lstStyle/>
          <a:p>
            <a:pPr algn="ctr">
              <a:spcBef>
                <a:spcPts val="600"/>
              </a:spcBef>
            </a:pPr>
            <a:r>
              <a:rPr lang="zh-CN" altLang="en-US" sz="1600" dirty="0">
                <a:latin typeface="Times New Roman" panose="02020603050405020304" pitchFamily="18" charset="0"/>
                <a:cs typeface="Times New Roman" panose="02020603050405020304" pitchFamily="18" charset="0"/>
              </a:rPr>
              <a:t>字节节点流</a:t>
            </a:r>
            <a:endParaRPr lang="en-US" altLang="zh-CN" sz="1600" dirty="0">
              <a:latin typeface="Times New Roman" panose="02020603050405020304" pitchFamily="18" charset="0"/>
              <a:cs typeface="Times New Roman" panose="02020603050405020304" pitchFamily="18" charset="0"/>
            </a:endParaRPr>
          </a:p>
        </p:txBody>
      </p:sp>
      <p:sp>
        <p:nvSpPr>
          <p:cNvPr id="66" name="矩形 65"/>
          <p:cNvSpPr/>
          <p:nvPr/>
        </p:nvSpPr>
        <p:spPr>
          <a:xfrm>
            <a:off x="6565121" y="4364598"/>
            <a:ext cx="1198880" cy="337185"/>
          </a:xfrm>
          <a:prstGeom prst="rect">
            <a:avLst/>
          </a:prstGeom>
        </p:spPr>
        <p:txBody>
          <a:bodyPr wrap="none">
            <a:spAutoFit/>
          </a:bodyPr>
          <a:lstStyle/>
          <a:p>
            <a:pPr algn="ctr">
              <a:spcBef>
                <a:spcPts val="600"/>
              </a:spcBef>
            </a:pPr>
            <a:r>
              <a:rPr lang="zh-CN" altLang="en-US" sz="1600" dirty="0">
                <a:latin typeface="Times New Roman" panose="02020603050405020304" pitchFamily="18" charset="0"/>
                <a:cs typeface="Times New Roman" panose="02020603050405020304" pitchFamily="18" charset="0"/>
              </a:rPr>
              <a:t>字符节点流</a:t>
            </a:r>
            <a:endParaRPr lang="en-US" altLang="zh-CN" sz="1600" dirty="0">
              <a:latin typeface="Times New Roman" panose="02020603050405020304" pitchFamily="18" charset="0"/>
              <a:cs typeface="Times New Roman" panose="02020603050405020304" pitchFamily="18" charset="0"/>
            </a:endParaRPr>
          </a:p>
        </p:txBody>
      </p:sp>
      <p:sp>
        <p:nvSpPr>
          <p:cNvPr id="67" name="Oval 18"/>
          <p:cNvSpPr>
            <a:spLocks noChangeArrowheads="1"/>
          </p:cNvSpPr>
          <p:nvPr/>
        </p:nvSpPr>
        <p:spPr bwMode="auto">
          <a:xfrm>
            <a:off x="1114772" y="5083919"/>
            <a:ext cx="287338"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int</a:t>
            </a:r>
            <a:endParaRPr lang="en-US" altLang="zh-CN" sz="1200">
              <a:latin typeface="Times New Roman" panose="02020603050405020304" pitchFamily="18" charset="0"/>
              <a:cs typeface="Times New Roman" panose="02020603050405020304" pitchFamily="18" charset="0"/>
            </a:endParaRPr>
          </a:p>
        </p:txBody>
      </p:sp>
      <p:sp>
        <p:nvSpPr>
          <p:cNvPr id="68" name="Oval 19"/>
          <p:cNvSpPr>
            <a:spLocks noChangeArrowheads="1"/>
          </p:cNvSpPr>
          <p:nvPr/>
        </p:nvSpPr>
        <p:spPr bwMode="auto">
          <a:xfrm>
            <a:off x="1402804" y="5083919"/>
            <a:ext cx="576262"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a:latin typeface="Times New Roman" panose="02020603050405020304" pitchFamily="18" charset="0"/>
                <a:cs typeface="Times New Roman" panose="02020603050405020304" pitchFamily="18" charset="0"/>
              </a:rPr>
              <a:t>double</a:t>
            </a:r>
            <a:endParaRPr lang="en-US" altLang="zh-CN" sz="1200">
              <a:latin typeface="Times New Roman" panose="02020603050405020304" pitchFamily="18" charset="0"/>
              <a:cs typeface="Times New Roman" panose="02020603050405020304" pitchFamily="18" charset="0"/>
            </a:endParaRPr>
          </a:p>
        </p:txBody>
      </p:sp>
      <p:sp>
        <p:nvSpPr>
          <p:cNvPr id="69" name="Oval 40"/>
          <p:cNvSpPr>
            <a:spLocks noChangeArrowheads="1"/>
          </p:cNvSpPr>
          <p:nvPr/>
        </p:nvSpPr>
        <p:spPr bwMode="auto">
          <a:xfrm>
            <a:off x="1259061" y="5386437"/>
            <a:ext cx="504825" cy="288925"/>
          </a:xfrm>
          <a:prstGeom prst="ellipse">
            <a:avLst/>
          </a:prstGeom>
          <a:noFill/>
          <a:ln w="127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sz="1200" dirty="0">
                <a:latin typeface="Times New Roman" panose="02020603050405020304" pitchFamily="18" charset="0"/>
                <a:cs typeface="Times New Roman" panose="02020603050405020304" pitchFamily="18" charset="0"/>
              </a:rPr>
              <a:t>String</a:t>
            </a:r>
            <a:endParaRPr lang="en-US" altLang="zh-CN" sz="1200" dirty="0">
              <a:latin typeface="Times New Roman" panose="02020603050405020304" pitchFamily="18" charset="0"/>
              <a:cs typeface="Times New Roman" panose="02020603050405020304" pitchFamily="18" charset="0"/>
            </a:endParaRPr>
          </a:p>
        </p:txBody>
      </p:sp>
      <p:sp>
        <p:nvSpPr>
          <p:cNvPr id="70" name="Text Box 24"/>
          <p:cNvSpPr txBox="1">
            <a:spLocks noChangeArrowheads="1"/>
          </p:cNvSpPr>
          <p:nvPr/>
        </p:nvSpPr>
        <p:spPr bwMode="auto">
          <a:xfrm>
            <a:off x="2986980" y="4049331"/>
            <a:ext cx="2159000" cy="338455"/>
          </a:xfrm>
          <a:prstGeom prst="rect">
            <a:avLst/>
          </a:prstGeom>
        </p:spPr>
        <p:style>
          <a:lnRef idx="1">
            <a:schemeClr val="accent1"/>
          </a:lnRef>
          <a:fillRef idx="2">
            <a:schemeClr val="accent1"/>
          </a:fillRef>
          <a:effectRef idx="1">
            <a:schemeClr val="accent1"/>
          </a:effectRef>
          <a:fontRef idx="minor">
            <a:schemeClr val="dk1"/>
          </a:fontRef>
        </p:style>
        <p:txBody>
          <a:bodyPr lIns="90000" tIns="46800" rIns="90000" bIns="46800">
            <a:spAutoFit/>
          </a:bodyPr>
          <a:lstStyle/>
          <a:p>
            <a:pPr algn="ctr">
              <a:spcBef>
                <a:spcPct val="50000"/>
              </a:spcBef>
            </a:pPr>
            <a:r>
              <a:rPr lang="en-US" altLang="zh-CN" sz="1600" dirty="0" err="1">
                <a:latin typeface="Times New Roman" panose="02020603050405020304" pitchFamily="18" charset="0"/>
                <a:cs typeface="Times New Roman" panose="02020603050405020304" pitchFamily="18" charset="0"/>
              </a:rPr>
              <a:t>OutputStreamWriter</a:t>
            </a:r>
            <a:endParaRPr lang="en-US" altLang="zh-CN" sz="1600" dirty="0">
              <a:latin typeface="Times New Roman" panose="02020603050405020304" pitchFamily="18" charset="0"/>
              <a:cs typeface="Times New Roman" panose="02020603050405020304" pitchFamily="18" charset="0"/>
            </a:endParaRPr>
          </a:p>
        </p:txBody>
      </p:sp>
      <p:sp>
        <p:nvSpPr>
          <p:cNvPr id="71" name="TextBox 70"/>
          <p:cNvSpPr txBox="1"/>
          <p:nvPr/>
        </p:nvSpPr>
        <p:spPr>
          <a:xfrm>
            <a:off x="2483197" y="800269"/>
            <a:ext cx="1512887" cy="368300"/>
          </a:xfrm>
          <a:prstGeom prst="rect">
            <a:avLst/>
          </a:prstGeom>
          <a:noFill/>
        </p:spPr>
        <p:txBody>
          <a:bodyPr wrap="square" rtlCol="0">
            <a:spAutoFit/>
          </a:bodyPr>
          <a:lstStyle/>
          <a:p>
            <a:r>
              <a:rPr lang="zh-CN" altLang="en-US" dirty="0"/>
              <a:t>字节处理流</a:t>
            </a:r>
            <a:endParaRPr lang="en-US" altLang="zh-CN" dirty="0"/>
          </a:p>
        </p:txBody>
      </p:sp>
      <p:sp>
        <p:nvSpPr>
          <p:cNvPr id="72" name="TextBox 71"/>
          <p:cNvSpPr txBox="1"/>
          <p:nvPr/>
        </p:nvSpPr>
        <p:spPr>
          <a:xfrm>
            <a:off x="2483559" y="5876111"/>
            <a:ext cx="1368152" cy="368300"/>
          </a:xfrm>
          <a:prstGeom prst="rect">
            <a:avLst/>
          </a:prstGeom>
          <a:noFill/>
        </p:spPr>
        <p:txBody>
          <a:bodyPr wrap="square" rtlCol="0">
            <a:spAutoFit/>
          </a:bodyPr>
          <a:lstStyle/>
          <a:p>
            <a:r>
              <a:rPr lang="zh-CN" altLang="en-US" dirty="0"/>
              <a:t>字符处理流</a:t>
            </a:r>
            <a:endParaRPr lang="en-US" altLang="zh-CN" dirty="0"/>
          </a:p>
        </p:txBody>
      </p:sp>
      <p:cxnSp>
        <p:nvCxnSpPr>
          <p:cNvPr id="27" name="直接箭头连接符 26"/>
          <p:cNvCxnSpPr/>
          <p:nvPr/>
        </p:nvCxnSpPr>
        <p:spPr>
          <a:xfrm>
            <a:off x="1044749" y="3256487"/>
            <a:ext cx="4533503" cy="0"/>
          </a:xfrm>
          <a:prstGeom prst="straightConnector1">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箭头连接符 72"/>
          <p:cNvCxnSpPr/>
          <p:nvPr/>
        </p:nvCxnSpPr>
        <p:spPr>
          <a:xfrm>
            <a:off x="1042764" y="5804252"/>
            <a:ext cx="4533503" cy="0"/>
          </a:xfrm>
          <a:prstGeom prst="straightConnector1">
            <a:avLst/>
          </a:prstGeom>
          <a:noFill/>
          <a:ln w="12700">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2" grpId="0" bldLvl="0" animBg="1"/>
      <p:bldP spid="23" grpId="0" bldLvl="0" animBg="1"/>
      <p:bldP spid="24" grpId="0" bldLvl="0" animBg="1"/>
      <p:bldP spid="50" grpId="0" bldLvl="0" animBg="1"/>
      <p:bldP spid="54" grpId="0" bldLvl="0" animBg="1"/>
      <p:bldP spid="55" grpId="0" bldLvl="0" animBg="1"/>
      <p:bldP spid="70"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9710"/>
            <a:ext cx="8229600" cy="4525645"/>
          </a:xfrm>
        </p:spPr>
        <p:txBody>
          <a:bodyPr/>
          <a:lstStyle/>
          <a:p>
            <a:r>
              <a:rPr lang="zh-CN" altLang="zh-CN" dirty="0"/>
              <a:t>除了存取文件的内容之外，文件管理还包括创建文件</a:t>
            </a:r>
            <a:r>
              <a:rPr lang="en-US" altLang="zh-CN" dirty="0"/>
              <a:t>/</a:t>
            </a:r>
            <a:r>
              <a:rPr lang="zh-CN" altLang="zh-CN" dirty="0"/>
              <a:t>目录、获取文件信息、复制移动删除文件</a:t>
            </a:r>
            <a:r>
              <a:rPr lang="zh-CN" altLang="en-US" dirty="0"/>
              <a:t>等。</a:t>
            </a:r>
            <a:endParaRPr lang="en-US" altLang="zh-CN" dirty="0"/>
          </a:p>
          <a:p>
            <a:r>
              <a:rPr lang="en-US" altLang="zh-CN" dirty="0"/>
              <a:t>Java SE 7</a:t>
            </a:r>
            <a:r>
              <a:rPr lang="zh-CN" altLang="en-US" dirty="0"/>
              <a:t>在</a:t>
            </a:r>
            <a:r>
              <a:rPr lang="en-US" altLang="zh-CN" dirty="0" err="1">
                <a:solidFill>
                  <a:srgbClr val="FF0000"/>
                </a:solidFill>
              </a:rPr>
              <a:t>java.nio.file</a:t>
            </a:r>
            <a:r>
              <a:rPr lang="zh-CN" altLang="zh-CN" dirty="0">
                <a:solidFill>
                  <a:srgbClr val="FF0000"/>
                </a:solidFill>
              </a:rPr>
              <a:t>包</a:t>
            </a:r>
            <a:r>
              <a:rPr lang="zh-CN" altLang="zh-CN" dirty="0"/>
              <a:t>中新增了</a:t>
            </a:r>
            <a:r>
              <a:rPr lang="en-US" altLang="zh-CN" dirty="0"/>
              <a:t>Path</a:t>
            </a:r>
            <a:r>
              <a:rPr lang="zh-CN" altLang="zh-CN" dirty="0">
                <a:solidFill>
                  <a:srgbClr val="FF0000"/>
                </a:solidFill>
              </a:rPr>
              <a:t>接口</a:t>
            </a:r>
            <a:r>
              <a:rPr lang="zh-CN" altLang="zh-CN" dirty="0"/>
              <a:t>、</a:t>
            </a:r>
            <a:r>
              <a:rPr lang="en-US" altLang="zh-CN" dirty="0"/>
              <a:t>Paths</a:t>
            </a:r>
            <a:r>
              <a:rPr lang="zh-CN" altLang="zh-CN" dirty="0">
                <a:solidFill>
                  <a:srgbClr val="FF0000"/>
                </a:solidFill>
              </a:rPr>
              <a:t>类</a:t>
            </a:r>
            <a:r>
              <a:rPr lang="zh-CN" altLang="zh-CN" dirty="0"/>
              <a:t>和</a:t>
            </a:r>
            <a:r>
              <a:rPr lang="en-US" altLang="zh-CN" dirty="0"/>
              <a:t>Files</a:t>
            </a:r>
            <a:r>
              <a:rPr lang="zh-CN" altLang="zh-CN" dirty="0">
                <a:solidFill>
                  <a:srgbClr val="FF0000"/>
                </a:solidFill>
              </a:rPr>
              <a:t>类</a:t>
            </a:r>
            <a:r>
              <a:rPr lang="zh-CN" altLang="en-US" dirty="0"/>
              <a:t>。</a:t>
            </a:r>
            <a:endParaRPr lang="en-US" altLang="zh-CN" dirty="0"/>
          </a:p>
        </p:txBody>
      </p:sp>
      <p:sp>
        <p:nvSpPr>
          <p:cNvPr id="3" name="标题 2"/>
          <p:cNvSpPr>
            <a:spLocks noGrp="1"/>
          </p:cNvSpPr>
          <p:nvPr>
            <p:ph type="title"/>
          </p:nvPr>
        </p:nvSpPr>
        <p:spPr/>
        <p:txBody>
          <a:bodyPr>
            <a:normAutofit/>
          </a:bodyPr>
          <a:lstStyle/>
          <a:p>
            <a:r>
              <a:rPr lang="en-US" altLang="zh-CN" dirty="0">
                <a:effectLst/>
              </a:rPr>
              <a:t>12.6  </a:t>
            </a:r>
            <a:r>
              <a:rPr lang="zh-CN" altLang="en-US" dirty="0">
                <a:effectLst/>
              </a:rPr>
              <a:t>操作</a:t>
            </a:r>
            <a:r>
              <a:rPr lang="zh-CN" altLang="zh-CN" dirty="0">
                <a:effectLst/>
              </a:rPr>
              <a:t>文件</a:t>
            </a:r>
            <a:endParaRPr lang="zh-CN" altLang="en-US" dirty="0"/>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97965"/>
            <a:ext cx="8229600" cy="4525645"/>
          </a:xfrm>
        </p:spPr>
        <p:txBody>
          <a:bodyPr vert="horz">
            <a:normAutofit/>
          </a:bodyPr>
          <a:lstStyle/>
          <a:p>
            <a:r>
              <a:rPr lang="zh-CN" altLang="zh-CN" dirty="0"/>
              <a:t>路径在文件系统用于定位文件，由一系列目录名组成，其后还可以跟着一个文件名，这些元素由一个分隔符分隔，</a:t>
            </a:r>
            <a:r>
              <a:rPr lang="en-US" altLang="zh-CN" dirty="0"/>
              <a:t>Windows</a:t>
            </a:r>
            <a:r>
              <a:rPr lang="zh-CN" altLang="zh-CN" dirty="0"/>
              <a:t>是“</a:t>
            </a:r>
            <a:r>
              <a:rPr lang="en-US" altLang="zh-CN" dirty="0"/>
              <a:t>\</a:t>
            </a:r>
            <a:r>
              <a:rPr lang="zh-CN" altLang="zh-CN" dirty="0"/>
              <a:t>”，</a:t>
            </a:r>
            <a:r>
              <a:rPr lang="en-US" altLang="zh-CN" dirty="0"/>
              <a:t>Unix/Linux</a:t>
            </a:r>
            <a:r>
              <a:rPr lang="zh-CN" altLang="zh-CN" dirty="0"/>
              <a:t>是“</a:t>
            </a:r>
            <a:r>
              <a:rPr lang="en-US" altLang="zh-CN" dirty="0"/>
              <a:t>/</a:t>
            </a:r>
            <a:r>
              <a:rPr lang="zh-CN" altLang="zh-CN" dirty="0"/>
              <a:t>”。</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12.6.1  Paths</a:t>
            </a:r>
            <a:r>
              <a:rPr lang="zh-CN" altLang="zh-CN" dirty="0">
                <a:effectLst/>
              </a:rPr>
              <a:t>类和</a:t>
            </a:r>
            <a:r>
              <a:rPr lang="en-US" altLang="zh-CN" dirty="0">
                <a:effectLst/>
              </a:rPr>
              <a:t>Path</a:t>
            </a:r>
            <a:r>
              <a:rPr lang="zh-CN" altLang="zh-CN" dirty="0">
                <a:effectLst/>
              </a:rPr>
              <a:t>接口</a:t>
            </a:r>
            <a:endParaRPr lang="zh-CN" altLang="en-US" dirty="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40815"/>
            <a:ext cx="8229600" cy="4525645"/>
          </a:xfrm>
        </p:spPr>
        <p:txBody>
          <a:bodyPr/>
          <a:lstStyle/>
          <a:p>
            <a:r>
              <a:rPr lang="zh-CN" altLang="zh-CN" dirty="0"/>
              <a:t>字节流以</a:t>
            </a:r>
            <a:r>
              <a:rPr lang="en-US" altLang="zh-CN" dirty="0"/>
              <a:t>8</a:t>
            </a:r>
            <a:r>
              <a:rPr lang="zh-CN" altLang="zh-CN" dirty="0"/>
              <a:t>位的字节为读写单位。</a:t>
            </a:r>
            <a:endParaRPr lang="en-US" altLang="zh-CN" dirty="0"/>
          </a:p>
          <a:p>
            <a:r>
              <a:rPr lang="zh-CN" altLang="zh-CN" dirty="0"/>
              <a:t>字节流体系</a:t>
            </a:r>
            <a:r>
              <a:rPr lang="zh-CN" altLang="en-US" dirty="0"/>
              <a:t>：</a:t>
            </a:r>
            <a:r>
              <a:rPr lang="zh-CN" altLang="zh-CN" dirty="0"/>
              <a:t>以抽象类</a:t>
            </a:r>
            <a:r>
              <a:rPr lang="en-US" altLang="zh-CN" dirty="0" err="1"/>
              <a:t>InputStream</a:t>
            </a:r>
            <a:r>
              <a:rPr lang="zh-CN" altLang="zh-CN" dirty="0"/>
              <a:t>和</a:t>
            </a:r>
            <a:r>
              <a:rPr lang="en-US" altLang="zh-CN" dirty="0" err="1"/>
              <a:t>OutputStream</a:t>
            </a:r>
            <a:r>
              <a:rPr lang="zh-CN" altLang="zh-CN" dirty="0"/>
              <a:t>作为顶层，向下包含了众多子类成员，可以按照输入流</a:t>
            </a:r>
            <a:r>
              <a:rPr lang="en-US" altLang="zh-CN" dirty="0"/>
              <a:t>/</a:t>
            </a:r>
            <a:r>
              <a:rPr lang="zh-CN" altLang="zh-CN" dirty="0"/>
              <a:t>输出流的方式完成各种基本数据类型数据、数组、字符串、对象、文件等的读入和写出。</a:t>
            </a:r>
            <a:endParaRPr lang="zh-CN" altLang="zh-CN" dirty="0"/>
          </a:p>
          <a:p>
            <a:endParaRPr lang="zh-CN" altLang="en-US" dirty="0"/>
          </a:p>
        </p:txBody>
      </p:sp>
      <p:sp>
        <p:nvSpPr>
          <p:cNvPr id="4" name="标题 3"/>
          <p:cNvSpPr/>
          <p:nvPr>
            <p:ph type="title"/>
          </p:nvPr>
        </p:nvSpPr>
        <p:spPr>
          <a:xfrm>
            <a:off x="1204913" y="393565"/>
            <a:ext cx="6482886" cy="381635"/>
          </a:xfrm>
        </p:spPr>
        <p:txBody>
          <a:bodyPr/>
          <a:p>
            <a:r>
              <a:rPr lang="en-US" altLang="zh-CN"/>
              <a:t>12.2</a:t>
            </a:r>
            <a:r>
              <a:t>字节流</a:t>
            </a: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89075"/>
            <a:ext cx="8229600" cy="4525645"/>
          </a:xfrm>
        </p:spPr>
        <p:txBody>
          <a:bodyPr vert="horz">
            <a:normAutofit/>
          </a:bodyPr>
          <a:lstStyle/>
          <a:p>
            <a:r>
              <a:rPr lang="en-US" altLang="zh-CN" dirty="0">
                <a:solidFill>
                  <a:srgbClr val="FF0000"/>
                </a:solidFill>
              </a:rPr>
              <a:t>Paths</a:t>
            </a:r>
            <a:r>
              <a:rPr lang="zh-CN" altLang="zh-CN" dirty="0">
                <a:solidFill>
                  <a:srgbClr val="FF0000"/>
                </a:solidFill>
              </a:rPr>
              <a:t>类</a:t>
            </a:r>
            <a:r>
              <a:rPr lang="zh-CN" altLang="zh-CN" dirty="0"/>
              <a:t>只包含了静态的</a:t>
            </a:r>
            <a:r>
              <a:rPr lang="en-US" altLang="zh-CN" dirty="0"/>
              <a:t>get()</a:t>
            </a:r>
            <a:r>
              <a:rPr lang="zh-CN" altLang="zh-CN" dirty="0"/>
              <a:t>方法，用于</a:t>
            </a:r>
            <a:r>
              <a:rPr lang="zh-CN" altLang="zh-CN" dirty="0">
                <a:solidFill>
                  <a:srgbClr val="FF0000"/>
                </a:solidFill>
              </a:rPr>
              <a:t>构建</a:t>
            </a:r>
            <a:r>
              <a:rPr lang="zh-CN" altLang="zh-CN" dirty="0"/>
              <a:t>路径对象。</a:t>
            </a:r>
            <a:endParaRPr lang="zh-CN" altLang="zh-CN" dirty="0"/>
          </a:p>
          <a:p>
            <a:pPr lvl="1"/>
            <a:r>
              <a:rPr lang="en-US" altLang="zh-CN" dirty="0"/>
              <a:t>static Path get(String first, String... more)</a:t>
            </a:r>
            <a:endParaRPr lang="en-US" altLang="zh-CN" dirty="0"/>
          </a:p>
          <a:p>
            <a:pPr lvl="1"/>
            <a:r>
              <a:rPr lang="zh-CN" altLang="zh-CN" dirty="0"/>
              <a:t>将一系列路径字符串转换为路径。如果</a:t>
            </a:r>
            <a:r>
              <a:rPr lang="en-US" altLang="zh-CN" dirty="0"/>
              <a:t>more</a:t>
            </a:r>
            <a:r>
              <a:rPr lang="zh-CN" altLang="zh-CN" dirty="0"/>
              <a:t>没有指定任何元素，那么第一个参数的值就是要转换的路径字符串；如果</a:t>
            </a:r>
            <a:r>
              <a:rPr lang="en-US" altLang="zh-CN" dirty="0"/>
              <a:t>more</a:t>
            </a:r>
            <a:r>
              <a:rPr lang="zh-CN" altLang="zh-CN" dirty="0"/>
              <a:t>指定了一个或多个元素，那么每个非空字符串（包括</a:t>
            </a:r>
            <a:r>
              <a:rPr lang="en-US" altLang="zh-CN" dirty="0"/>
              <a:t>first</a:t>
            </a:r>
            <a:r>
              <a:rPr lang="zh-CN" altLang="zh-CN" dirty="0"/>
              <a:t>）被视为一个名称元素序列，连接起来形成一个路径字符串，路径之间的分隔符视操作系统而定。</a:t>
            </a:r>
            <a:endParaRPr lang="en-US" altLang="zh-CN" dirty="0"/>
          </a:p>
          <a:p>
            <a:pPr lvl="1"/>
            <a:r>
              <a:rPr lang="en-US" altLang="zh-CN" dirty="0"/>
              <a:t>get()</a:t>
            </a:r>
            <a:r>
              <a:rPr lang="zh-CN" altLang="zh-CN" dirty="0"/>
              <a:t>方法的返回值类型为</a:t>
            </a:r>
            <a:r>
              <a:rPr lang="en-US" altLang="zh-CN" dirty="0"/>
              <a:t>Path</a:t>
            </a:r>
            <a:r>
              <a:rPr lang="zh-CN" altLang="zh-CN" dirty="0"/>
              <a:t>。</a:t>
            </a:r>
            <a:endParaRPr lang="zh-CN" altLang="zh-CN" dirty="0"/>
          </a:p>
          <a:p>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12.6.1  Paths</a:t>
            </a:r>
            <a:r>
              <a:rPr lang="zh-CN" altLang="zh-CN" dirty="0">
                <a:effectLst/>
              </a:rPr>
              <a:t>类和</a:t>
            </a:r>
            <a:r>
              <a:rPr lang="en-US" altLang="zh-CN" dirty="0">
                <a:effectLst/>
              </a:rPr>
              <a:t>Path</a:t>
            </a:r>
            <a:r>
              <a:rPr lang="zh-CN" altLang="zh-CN" dirty="0">
                <a:effectLst/>
              </a:rPr>
              <a:t>接口</a:t>
            </a:r>
            <a:endParaRPr lang="zh-CN" altLang="en-US" dirty="0"/>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9710"/>
            <a:ext cx="8229600" cy="4525645"/>
          </a:xfrm>
        </p:spPr>
        <p:txBody>
          <a:bodyPr vert="horz">
            <a:normAutofit/>
          </a:bodyPr>
          <a:lstStyle/>
          <a:p>
            <a:r>
              <a:rPr lang="en-US" altLang="zh-CN" dirty="0">
                <a:solidFill>
                  <a:srgbClr val="FF0000"/>
                </a:solidFill>
              </a:rPr>
              <a:t>Path</a:t>
            </a:r>
            <a:r>
              <a:rPr lang="zh-CN" altLang="en-US" dirty="0">
                <a:solidFill>
                  <a:srgbClr val="FF0000"/>
                </a:solidFill>
              </a:rPr>
              <a:t>接口</a:t>
            </a:r>
            <a:r>
              <a:rPr lang="zh-CN" altLang="zh-CN" dirty="0"/>
              <a:t> 用于表示依赖于操作系统的文件路径</a:t>
            </a:r>
            <a:r>
              <a:rPr lang="zh-CN" altLang="en-US" dirty="0"/>
              <a:t>。</a:t>
            </a:r>
            <a:endParaRPr lang="en-US" altLang="zh-CN" dirty="0"/>
          </a:p>
          <a:p>
            <a:r>
              <a:rPr lang="zh-CN" altLang="zh-CN" dirty="0"/>
              <a:t>访问路径组件或其名称元素的子序列</a:t>
            </a:r>
            <a:endParaRPr lang="en-US" altLang="zh-CN" dirty="0"/>
          </a:p>
          <a:p>
            <a:pPr lvl="1"/>
            <a:r>
              <a:rPr lang="en-US" altLang="zh-CN" dirty="0" err="1"/>
              <a:t>getFileName</a:t>
            </a:r>
            <a:r>
              <a:rPr lang="en-US" altLang="zh-CN" dirty="0"/>
              <a:t>()</a:t>
            </a:r>
            <a:endParaRPr lang="en-US" altLang="zh-CN" dirty="0"/>
          </a:p>
          <a:p>
            <a:pPr lvl="1"/>
            <a:r>
              <a:rPr lang="en-US" altLang="zh-CN" dirty="0" err="1"/>
              <a:t>getParent</a:t>
            </a:r>
            <a:r>
              <a:rPr lang="en-US" altLang="zh-CN" dirty="0"/>
              <a:t>()</a:t>
            </a:r>
            <a:endParaRPr lang="en-US" altLang="zh-CN" dirty="0"/>
          </a:p>
          <a:p>
            <a:pPr lvl="1"/>
            <a:r>
              <a:rPr lang="en-US" altLang="zh-CN" dirty="0" err="1"/>
              <a:t>getRoot</a:t>
            </a:r>
            <a:r>
              <a:rPr lang="en-US" altLang="zh-CN" dirty="0"/>
              <a:t>()</a:t>
            </a:r>
            <a:endParaRPr lang="en-US" altLang="zh-CN" dirty="0"/>
          </a:p>
          <a:p>
            <a:pPr lvl="1"/>
            <a:r>
              <a:rPr lang="en-US" altLang="zh-CN" dirty="0" err="1"/>
              <a:t>subpath</a:t>
            </a:r>
            <a:r>
              <a:rPr lang="en-US" altLang="zh-CN" dirty="0"/>
              <a:t>(int </a:t>
            </a:r>
            <a:r>
              <a:rPr lang="en-US" altLang="zh-CN" dirty="0" err="1"/>
              <a:t>beginIndex</a:t>
            </a:r>
            <a:r>
              <a:rPr lang="en-US" altLang="zh-CN" dirty="0"/>
              <a:t>, int </a:t>
            </a:r>
            <a:r>
              <a:rPr lang="en-US" altLang="zh-CN" dirty="0" err="1"/>
              <a:t>endIndex</a:t>
            </a:r>
            <a:r>
              <a:rPr lang="en-US" altLang="zh-CN" dirty="0"/>
              <a:t>)</a:t>
            </a:r>
            <a:r>
              <a:rPr lang="zh-CN" altLang="zh-CN" dirty="0"/>
              <a:t> </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12.6.1  Paths</a:t>
            </a:r>
            <a:r>
              <a:rPr lang="zh-CN" altLang="zh-CN" dirty="0">
                <a:effectLst/>
              </a:rPr>
              <a:t>类和</a:t>
            </a:r>
            <a:r>
              <a:rPr lang="en-US" altLang="zh-CN" dirty="0">
                <a:effectLst/>
              </a:rPr>
              <a:t>Path</a:t>
            </a:r>
            <a:r>
              <a:rPr lang="zh-CN" altLang="zh-CN" dirty="0">
                <a:effectLst/>
              </a:rPr>
              <a:t>接口</a:t>
            </a:r>
            <a:endParaRPr lang="zh-CN" altLang="en-US" dirty="0"/>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97965"/>
            <a:ext cx="8229600" cy="4525645"/>
          </a:xfrm>
        </p:spPr>
        <p:txBody>
          <a:bodyPr vert="horz">
            <a:normAutofit/>
          </a:bodyPr>
          <a:lstStyle/>
          <a:p>
            <a:r>
              <a:rPr lang="zh-CN" altLang="zh-CN" sz="2800" dirty="0"/>
              <a:t>组合路径的方法</a:t>
            </a:r>
            <a:endParaRPr lang="en-US" altLang="zh-CN" sz="2800" dirty="0"/>
          </a:p>
          <a:p>
            <a:pPr lvl="1">
              <a:spcBef>
                <a:spcPts val="600"/>
              </a:spcBef>
            </a:pPr>
            <a:r>
              <a:rPr lang="en-US" altLang="zh-CN" dirty="0"/>
              <a:t>Path resolve(String other)</a:t>
            </a:r>
            <a:r>
              <a:rPr lang="zh-CN" altLang="zh-CN" dirty="0"/>
              <a:t>：对路径进行解析，将给定的路径字符串转换为路径。以</a:t>
            </a:r>
            <a:r>
              <a:rPr lang="en-US" altLang="zh-CN" dirty="0" err="1"/>
              <a:t>p.resolve</a:t>
            </a:r>
            <a:r>
              <a:rPr lang="en-US" altLang="zh-CN" dirty="0"/>
              <a:t>(other)</a:t>
            </a:r>
            <a:r>
              <a:rPr lang="zh-CN" altLang="zh-CN" dirty="0"/>
              <a:t>为例，它会按照如下规则返回路径：如果</a:t>
            </a:r>
            <a:r>
              <a:rPr lang="en-US" altLang="zh-CN" dirty="0"/>
              <a:t>other</a:t>
            </a:r>
            <a:r>
              <a:rPr lang="zh-CN" altLang="zh-CN" dirty="0"/>
              <a:t>是绝对路径则结果就是</a:t>
            </a:r>
            <a:r>
              <a:rPr lang="en-US" altLang="zh-CN" dirty="0"/>
              <a:t>other</a:t>
            </a:r>
            <a:r>
              <a:rPr lang="zh-CN" altLang="zh-CN" dirty="0"/>
              <a:t>；否则，将</a:t>
            </a:r>
            <a:r>
              <a:rPr lang="en-US" altLang="zh-CN" dirty="0"/>
              <a:t>p</a:t>
            </a:r>
            <a:r>
              <a:rPr lang="zh-CN" altLang="zh-CN" dirty="0"/>
              <a:t>路径后面组合上</a:t>
            </a:r>
            <a:r>
              <a:rPr lang="en-US" altLang="zh-CN" dirty="0"/>
              <a:t>other</a:t>
            </a:r>
            <a:r>
              <a:rPr lang="zh-CN" altLang="zh-CN" dirty="0"/>
              <a:t>作为结果。</a:t>
            </a:r>
            <a:endParaRPr lang="en-US" altLang="zh-CN" dirty="0"/>
          </a:p>
          <a:p>
            <a:pPr lvl="1">
              <a:spcBef>
                <a:spcPts val="600"/>
              </a:spcBef>
            </a:pPr>
            <a:r>
              <a:rPr lang="zh-CN" altLang="zh-CN" dirty="0"/>
              <a:t>例如，在</a:t>
            </a:r>
            <a:r>
              <a:rPr lang="en-US" altLang="zh-CN" dirty="0"/>
              <a:t>absolute</a:t>
            </a:r>
            <a:r>
              <a:rPr lang="zh-CN" altLang="zh-CN" dirty="0"/>
              <a:t>路径（</a:t>
            </a:r>
            <a:r>
              <a:rPr lang="en-US" altLang="zh-CN" dirty="0"/>
              <a:t>\home\source</a:t>
            </a:r>
            <a:r>
              <a:rPr lang="zh-CN" altLang="zh-CN" dirty="0"/>
              <a:t>）的基础上调用</a:t>
            </a:r>
            <a:r>
              <a:rPr lang="en-US" altLang="zh-CN" dirty="0"/>
              <a:t>resolve()</a:t>
            </a:r>
            <a:r>
              <a:rPr lang="zh-CN" altLang="zh-CN" dirty="0"/>
              <a:t>方法</a:t>
            </a:r>
            <a:endParaRPr lang="en-US" altLang="zh-CN" dirty="0"/>
          </a:p>
          <a:p>
            <a:pPr lvl="2">
              <a:spcBef>
                <a:spcPts val="600"/>
              </a:spcBef>
            </a:pPr>
            <a:r>
              <a:rPr lang="en-US" altLang="zh-CN" dirty="0" err="1"/>
              <a:t>absolute.resolve</a:t>
            </a:r>
            <a:r>
              <a:rPr lang="en-US" altLang="zh-CN" dirty="0"/>
              <a:t>("java")</a:t>
            </a:r>
            <a:r>
              <a:rPr lang="zh-CN" altLang="zh-CN" dirty="0"/>
              <a:t>的结果为“</a:t>
            </a:r>
            <a:r>
              <a:rPr lang="en-US" altLang="zh-CN" dirty="0"/>
              <a:t>\home\source\java</a:t>
            </a:r>
            <a:r>
              <a:rPr lang="zh-CN" altLang="zh-CN" dirty="0"/>
              <a:t>”</a:t>
            </a:r>
            <a:endParaRPr lang="en-US" altLang="zh-CN" dirty="0"/>
          </a:p>
          <a:p>
            <a:pPr lvl="2">
              <a:spcBef>
                <a:spcPts val="600"/>
              </a:spcBef>
            </a:pPr>
            <a:r>
              <a:rPr lang="en-US" altLang="zh-CN" dirty="0" err="1"/>
              <a:t>absolute.resolve</a:t>
            </a:r>
            <a:r>
              <a:rPr lang="en-US" altLang="zh-CN" dirty="0"/>
              <a:t>("/java")</a:t>
            </a:r>
            <a:r>
              <a:rPr lang="zh-CN" altLang="zh-CN" dirty="0"/>
              <a:t>的结果为“</a:t>
            </a:r>
            <a:r>
              <a:rPr lang="en-US" altLang="zh-CN" dirty="0"/>
              <a:t>\java</a:t>
            </a:r>
            <a:r>
              <a:rPr lang="zh-CN" altLang="zh-CN" dirty="0"/>
              <a:t>”</a:t>
            </a:r>
            <a:endParaRPr lang="zh-CN" altLang="zh-CN" dirty="0"/>
          </a:p>
          <a:p>
            <a:pPr lvl="1">
              <a:spcBef>
                <a:spcPts val="600"/>
              </a:spcBef>
            </a:pP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12.6.1  Paths</a:t>
            </a:r>
            <a:r>
              <a:rPr lang="zh-CN" altLang="zh-CN" dirty="0">
                <a:effectLst/>
              </a:rPr>
              <a:t>类和</a:t>
            </a:r>
            <a:r>
              <a:rPr lang="en-US" altLang="zh-CN" dirty="0">
                <a:effectLst/>
              </a:rPr>
              <a:t>Path</a:t>
            </a:r>
            <a:r>
              <a:rPr lang="zh-CN" altLang="zh-CN" dirty="0">
                <a:effectLst/>
              </a:rPr>
              <a:t>接口</a:t>
            </a:r>
            <a:endParaRPr lang="zh-CN" altLang="en-US" dirty="0"/>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200"/>
            <a:ext cx="8229600" cy="4525645"/>
          </a:xfrm>
        </p:spPr>
        <p:txBody>
          <a:bodyPr vert="horz">
            <a:normAutofit/>
          </a:bodyPr>
          <a:lstStyle/>
          <a:p>
            <a:r>
              <a:rPr lang="zh-CN" altLang="zh-CN" sz="2800" dirty="0"/>
              <a:t>组合路径的方法</a:t>
            </a:r>
            <a:endParaRPr lang="en-US" altLang="zh-CN" sz="2800" dirty="0"/>
          </a:p>
          <a:p>
            <a:pPr lvl="1">
              <a:spcBef>
                <a:spcPts val="600"/>
              </a:spcBef>
            </a:pPr>
            <a:r>
              <a:rPr lang="en-US" altLang="zh-CN" dirty="0"/>
              <a:t>Path </a:t>
            </a:r>
            <a:r>
              <a:rPr lang="en-US" altLang="zh-CN" dirty="0" err="1"/>
              <a:t>resolveSibling</a:t>
            </a:r>
            <a:r>
              <a:rPr lang="en-US" altLang="zh-CN" dirty="0"/>
              <a:t>(Path other)</a:t>
            </a:r>
            <a:r>
              <a:rPr lang="zh-CN" altLang="zh-CN" dirty="0"/>
              <a:t>：通过解析</a:t>
            </a:r>
            <a:r>
              <a:rPr lang="en-US" altLang="zh-CN" dirty="0"/>
              <a:t>other</a:t>
            </a:r>
            <a:r>
              <a:rPr lang="zh-CN" altLang="zh-CN" dirty="0"/>
              <a:t>的父路径从而产生其兄弟路径。这在需要用另一个文件名替换文件名时非常有用。</a:t>
            </a:r>
            <a:endParaRPr lang="en-US" altLang="zh-CN" dirty="0"/>
          </a:p>
          <a:p>
            <a:pPr lvl="1">
              <a:spcBef>
                <a:spcPts val="600"/>
              </a:spcBef>
            </a:pPr>
            <a:r>
              <a:rPr lang="zh-CN" altLang="zh-CN" dirty="0"/>
              <a:t>例如，假设</a:t>
            </a:r>
            <a:r>
              <a:rPr lang="en-US" altLang="zh-CN" dirty="0"/>
              <a:t>other</a:t>
            </a:r>
            <a:r>
              <a:rPr lang="zh-CN" altLang="zh-CN" dirty="0"/>
              <a:t>路径为“</a:t>
            </a:r>
            <a:r>
              <a:rPr lang="en-US" altLang="zh-CN" dirty="0"/>
              <a:t>dir1\dir2\foo</a:t>
            </a:r>
            <a:r>
              <a:rPr lang="zh-CN" altLang="zh-CN" dirty="0"/>
              <a:t>”</a:t>
            </a:r>
            <a:endParaRPr lang="en-US" altLang="zh-CN" dirty="0"/>
          </a:p>
          <a:p>
            <a:pPr lvl="2">
              <a:spcBef>
                <a:spcPts val="600"/>
              </a:spcBef>
            </a:pPr>
            <a:r>
              <a:rPr lang="zh-CN" altLang="zh-CN" dirty="0"/>
              <a:t>使用路径“</a:t>
            </a:r>
            <a:r>
              <a:rPr lang="en-US" altLang="zh-CN" dirty="0"/>
              <a:t>bar</a:t>
            </a:r>
            <a:r>
              <a:rPr lang="zh-CN" altLang="zh-CN" dirty="0"/>
              <a:t>”调用此方法将返回路径“</a:t>
            </a:r>
            <a:r>
              <a:rPr lang="en-US" altLang="zh-CN" dirty="0"/>
              <a:t>dir1\dir2\bar</a:t>
            </a:r>
            <a:r>
              <a:rPr lang="zh-CN" altLang="zh-CN" dirty="0"/>
              <a:t>”</a:t>
            </a:r>
            <a:endParaRPr lang="en-US" altLang="zh-CN" dirty="0"/>
          </a:p>
          <a:p>
            <a:pPr lvl="2">
              <a:spcBef>
                <a:spcPts val="600"/>
              </a:spcBef>
            </a:pPr>
            <a:r>
              <a:rPr lang="zh-CN" altLang="zh-CN" dirty="0"/>
              <a:t>如果</a:t>
            </a:r>
            <a:r>
              <a:rPr lang="en-US" altLang="zh-CN" dirty="0"/>
              <a:t>other</a:t>
            </a:r>
            <a:r>
              <a:rPr lang="zh-CN" altLang="zh-CN" dirty="0"/>
              <a:t>没有父路径，或者</a:t>
            </a:r>
            <a:r>
              <a:rPr lang="en-US" altLang="zh-CN" dirty="0"/>
              <a:t>other</a:t>
            </a:r>
            <a:r>
              <a:rPr lang="zh-CN" altLang="zh-CN" dirty="0"/>
              <a:t>是绝对路径，则此方法返回</a:t>
            </a:r>
            <a:r>
              <a:rPr lang="en-US" altLang="zh-CN" dirty="0"/>
              <a:t>other</a:t>
            </a:r>
            <a:r>
              <a:rPr lang="zh-CN" altLang="zh-CN" dirty="0"/>
              <a:t>。</a:t>
            </a:r>
            <a:endParaRPr lang="zh-CN" altLang="zh-CN" dirty="0"/>
          </a:p>
          <a:p>
            <a:pPr lvl="1">
              <a:spcBef>
                <a:spcPts val="600"/>
              </a:spcBef>
            </a:pPr>
            <a:endParaRPr lang="zh-CN" altLang="zh-CN" dirty="0"/>
          </a:p>
          <a:p>
            <a:pPr lvl="1">
              <a:spcBef>
                <a:spcPts val="600"/>
              </a:spcBef>
            </a:pP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12.6.1  Paths</a:t>
            </a:r>
            <a:r>
              <a:rPr lang="zh-CN" altLang="zh-CN" dirty="0">
                <a:effectLst/>
              </a:rPr>
              <a:t>类和</a:t>
            </a:r>
            <a:r>
              <a:rPr lang="en-US" altLang="zh-CN" dirty="0">
                <a:effectLst/>
              </a:rPr>
              <a:t>Path</a:t>
            </a:r>
            <a:r>
              <a:rPr lang="zh-CN" altLang="zh-CN" dirty="0">
                <a:effectLst/>
              </a:rPr>
              <a:t>接口</a:t>
            </a:r>
            <a:endParaRPr lang="zh-CN" altLang="en-US" dirty="0"/>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97510" y="1440815"/>
            <a:ext cx="8229600" cy="4899660"/>
          </a:xfrm>
        </p:spPr>
        <p:txBody>
          <a:bodyPr vert="horz">
            <a:normAutofit lnSpcReduction="10000"/>
          </a:bodyPr>
          <a:lstStyle/>
          <a:p>
            <a:r>
              <a:rPr lang="zh-CN" altLang="zh-CN" sz="2800" dirty="0"/>
              <a:t>组合路径的方法</a:t>
            </a:r>
            <a:endParaRPr lang="en-US" altLang="zh-CN" sz="2800" dirty="0"/>
          </a:p>
          <a:p>
            <a:pPr lvl="1">
              <a:spcBef>
                <a:spcPts val="600"/>
              </a:spcBef>
            </a:pPr>
            <a:r>
              <a:rPr lang="en-US" altLang="zh-CN" sz="2400" dirty="0"/>
              <a:t>Path relativize(Path other)</a:t>
            </a:r>
            <a:r>
              <a:rPr lang="zh-CN" altLang="zh-CN" sz="2400" dirty="0"/>
              <a:t>：在调用方法的路径和</a:t>
            </a:r>
            <a:r>
              <a:rPr lang="en-US" altLang="zh-CN" sz="2400" dirty="0"/>
              <a:t>other</a:t>
            </a:r>
            <a:r>
              <a:rPr lang="zh-CN" altLang="zh-CN" sz="2400" dirty="0"/>
              <a:t>路径之间构造相对路径，即，返回从调用方法路径到达</a:t>
            </a:r>
            <a:r>
              <a:rPr lang="en-US" altLang="zh-CN" sz="2400" dirty="0"/>
              <a:t>other</a:t>
            </a:r>
            <a:r>
              <a:rPr lang="zh-CN" altLang="zh-CN" sz="2400" dirty="0"/>
              <a:t>路径的相对路径表示。</a:t>
            </a:r>
            <a:endParaRPr lang="en-US" altLang="zh-CN" sz="2400" dirty="0"/>
          </a:p>
          <a:p>
            <a:pPr lvl="1">
              <a:spcBef>
                <a:spcPts val="600"/>
              </a:spcBef>
            </a:pPr>
            <a:r>
              <a:rPr lang="zh-CN" altLang="zh-CN" sz="2400" dirty="0"/>
              <a:t>例如：</a:t>
            </a:r>
            <a:endParaRPr lang="zh-CN" altLang="zh-CN" sz="2400" dirty="0"/>
          </a:p>
          <a:p>
            <a:pPr lvl="2">
              <a:spcBef>
                <a:spcPts val="600"/>
              </a:spcBef>
            </a:pPr>
            <a:r>
              <a:rPr lang="en-US" altLang="zh-CN" sz="2200" dirty="0"/>
              <a:t>Path path1 = </a:t>
            </a:r>
            <a:r>
              <a:rPr lang="en-US" altLang="zh-CN" sz="2200" dirty="0" err="1"/>
              <a:t>Paths.get</a:t>
            </a:r>
            <a:r>
              <a:rPr lang="en-US" altLang="zh-CN" sz="2200" dirty="0"/>
              <a:t>("/home/demo.html");</a:t>
            </a:r>
            <a:endParaRPr lang="zh-CN" altLang="zh-CN" sz="2200" dirty="0"/>
          </a:p>
          <a:p>
            <a:pPr lvl="2">
              <a:spcBef>
                <a:spcPts val="600"/>
              </a:spcBef>
            </a:pPr>
            <a:r>
              <a:rPr lang="en-US" altLang="zh-CN" sz="2200" dirty="0"/>
              <a:t>Path path2 = </a:t>
            </a:r>
            <a:r>
              <a:rPr lang="en-US" altLang="zh-CN" sz="2200" dirty="0" err="1"/>
              <a:t>Paths.get</a:t>
            </a:r>
            <a:r>
              <a:rPr lang="en-US" altLang="zh-CN" sz="2200" dirty="0"/>
              <a:t>("/home/images/logo.png");</a:t>
            </a:r>
            <a:endParaRPr lang="zh-CN" altLang="zh-CN" sz="2200" dirty="0"/>
          </a:p>
          <a:p>
            <a:pPr lvl="2">
              <a:spcBef>
                <a:spcPts val="600"/>
              </a:spcBef>
            </a:pPr>
            <a:r>
              <a:rPr lang="en-US" altLang="zh-CN" sz="2200" dirty="0"/>
              <a:t>Path </a:t>
            </a:r>
            <a:r>
              <a:rPr lang="en-US" altLang="zh-CN" sz="2200" dirty="0" err="1"/>
              <a:t>relativePath</a:t>
            </a:r>
            <a:r>
              <a:rPr lang="en-US" altLang="zh-CN" sz="2200" dirty="0"/>
              <a:t> = path1.relativize(path2);</a:t>
            </a:r>
            <a:endParaRPr lang="zh-CN" altLang="zh-CN" sz="2200" dirty="0"/>
          </a:p>
          <a:p>
            <a:pPr lvl="2">
              <a:spcBef>
                <a:spcPts val="600"/>
              </a:spcBef>
            </a:pPr>
            <a:r>
              <a:rPr lang="zh-CN" altLang="zh-CN" sz="2200" dirty="0"/>
              <a:t>从</a:t>
            </a:r>
            <a:r>
              <a:rPr lang="en-US" altLang="zh-CN" sz="2200" dirty="0"/>
              <a:t>path1</a:t>
            </a:r>
            <a:r>
              <a:rPr lang="zh-CN" altLang="zh-CN" sz="2200" dirty="0"/>
              <a:t>如何到达</a:t>
            </a:r>
            <a:r>
              <a:rPr lang="en-US" altLang="zh-CN" sz="2200" dirty="0"/>
              <a:t>path2</a:t>
            </a:r>
            <a:r>
              <a:rPr lang="zh-CN" altLang="zh-CN" sz="2200" dirty="0"/>
              <a:t>呢</a:t>
            </a:r>
            <a:r>
              <a:rPr lang="en-US" altLang="zh-CN" sz="2200" dirty="0"/>
              <a:t>?</a:t>
            </a:r>
            <a:endParaRPr lang="en-US" altLang="zh-CN" sz="2200" dirty="0"/>
          </a:p>
          <a:p>
            <a:pPr lvl="2">
              <a:spcBef>
                <a:spcPts val="600"/>
              </a:spcBef>
            </a:pPr>
            <a:r>
              <a:rPr lang="zh-CN" altLang="zh-CN" sz="2200" dirty="0"/>
              <a:t>返回值为“</a:t>
            </a:r>
            <a:r>
              <a:rPr lang="en-US" altLang="zh-CN" sz="2200" dirty="0"/>
              <a:t>..\images\logo.png</a:t>
            </a:r>
            <a:r>
              <a:rPr lang="zh-CN" altLang="zh-CN" sz="2200" dirty="0"/>
              <a:t>”</a:t>
            </a:r>
            <a:endParaRPr lang="en-US" altLang="zh-CN" sz="2200" dirty="0"/>
          </a:p>
          <a:p>
            <a:pPr lvl="2">
              <a:spcBef>
                <a:spcPts val="600"/>
              </a:spcBef>
            </a:pPr>
            <a:r>
              <a:rPr lang="zh-CN" altLang="zh-CN" sz="2200" dirty="0"/>
              <a:t>即从</a:t>
            </a:r>
            <a:r>
              <a:rPr lang="en-US" altLang="zh-CN" sz="2200" dirty="0"/>
              <a:t>demo.html</a:t>
            </a:r>
            <a:r>
              <a:rPr lang="zh-CN" altLang="zh-CN" sz="2200" dirty="0"/>
              <a:t>出发，用“</a:t>
            </a:r>
            <a:r>
              <a:rPr lang="en-US" altLang="zh-CN" sz="2200" dirty="0"/>
              <a:t>..</a:t>
            </a:r>
            <a:r>
              <a:rPr lang="zh-CN" altLang="zh-CN" sz="2200" dirty="0"/>
              <a:t>”达到它的父目录“</a:t>
            </a:r>
            <a:r>
              <a:rPr lang="en-US" altLang="zh-CN" sz="2200" dirty="0"/>
              <a:t>home</a:t>
            </a:r>
            <a:r>
              <a:rPr lang="zh-CN" altLang="zh-CN" sz="2200" dirty="0"/>
              <a:t>”，向下与“</a:t>
            </a:r>
            <a:r>
              <a:rPr lang="en-US" altLang="zh-CN" sz="2200" dirty="0"/>
              <a:t>images\logo.png</a:t>
            </a:r>
            <a:r>
              <a:rPr lang="zh-CN" altLang="zh-CN" sz="2200" dirty="0"/>
              <a:t>”组合。</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12.6.1  Paths</a:t>
            </a:r>
            <a:r>
              <a:rPr lang="zh-CN" altLang="zh-CN" dirty="0">
                <a:effectLst/>
              </a:rPr>
              <a:t>类和</a:t>
            </a:r>
            <a:r>
              <a:rPr lang="en-US" altLang="zh-CN" dirty="0">
                <a:effectLst/>
              </a:rPr>
              <a:t>Path</a:t>
            </a:r>
            <a:r>
              <a:rPr lang="zh-CN" altLang="zh-CN" dirty="0">
                <a:effectLst/>
              </a:rPr>
              <a:t>接口</a:t>
            </a:r>
            <a:endParaRPr lang="zh-CN" altLang="en-US" dirty="0"/>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9710"/>
            <a:ext cx="8229600" cy="4525645"/>
          </a:xfrm>
        </p:spPr>
        <p:txBody>
          <a:bodyPr vert="horz">
            <a:normAutofit/>
          </a:bodyPr>
          <a:lstStyle/>
          <a:p>
            <a:r>
              <a:rPr lang="en-US" altLang="zh-CN" sz="2800" dirty="0"/>
              <a:t>Files</a:t>
            </a:r>
            <a:r>
              <a:rPr lang="zh-CN" altLang="zh-CN" sz="2800" dirty="0"/>
              <a:t>类包含了对文件、目录进行操作的静态方法。</a:t>
            </a:r>
            <a:endParaRPr lang="en-US" altLang="zh-CN" sz="2800" dirty="0"/>
          </a:p>
          <a:p>
            <a:pPr lvl="1"/>
            <a:r>
              <a:rPr lang="zh-CN" altLang="zh-CN" sz="2400" dirty="0"/>
              <a:t>创建文件和目录</a:t>
            </a:r>
            <a:endParaRPr lang="zh-CN" altLang="zh-CN" sz="2400" dirty="0"/>
          </a:p>
          <a:p>
            <a:pPr lvl="1"/>
            <a:r>
              <a:rPr lang="zh-CN" altLang="zh-CN" sz="2400" dirty="0"/>
              <a:t>获取文件信息</a:t>
            </a:r>
            <a:endParaRPr lang="zh-CN" altLang="zh-CN" sz="2400" dirty="0"/>
          </a:p>
          <a:p>
            <a:pPr lvl="1"/>
            <a:r>
              <a:rPr lang="zh-CN" altLang="zh-CN" sz="2400" dirty="0"/>
              <a:t>读写文件</a:t>
            </a:r>
            <a:endParaRPr lang="zh-CN" altLang="zh-CN" sz="2400" dirty="0"/>
          </a:p>
          <a:p>
            <a:endParaRPr lang="en-US" altLang="zh-CN" sz="2800" dirty="0"/>
          </a:p>
          <a:p>
            <a:endParaRPr lang="zh-CN" altLang="zh-CN" sz="28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12.6.2 File</a:t>
            </a:r>
            <a:r>
              <a:rPr lang="zh-CN" altLang="zh-CN" dirty="0">
                <a:effectLst/>
              </a:rPr>
              <a:t>类</a:t>
            </a:r>
            <a:endParaRPr lang="zh-CN" altLang="zh-CN" dirty="0">
              <a:effectLst/>
            </a:endParaRP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200"/>
            <a:ext cx="8229600" cy="4525645"/>
          </a:xfrm>
        </p:spPr>
        <p:txBody>
          <a:bodyPr vert="horz">
            <a:normAutofit/>
          </a:bodyPr>
          <a:lstStyle/>
          <a:p>
            <a:pPr marL="109855" indent="0">
              <a:buNone/>
            </a:pPr>
            <a:r>
              <a:rPr lang="zh-CN" altLang="zh-CN" sz="2800" dirty="0"/>
              <a:t>（</a:t>
            </a:r>
            <a:r>
              <a:rPr lang="en-US" altLang="zh-CN" sz="2800" dirty="0"/>
              <a:t>1</a:t>
            </a:r>
            <a:r>
              <a:rPr lang="zh-CN" altLang="zh-CN" sz="2800" dirty="0"/>
              <a:t>）</a:t>
            </a:r>
            <a:r>
              <a:rPr lang="en-US" altLang="zh-CN" sz="2400" dirty="0"/>
              <a:t>static Path </a:t>
            </a:r>
            <a:r>
              <a:rPr lang="en-US" altLang="zh-CN" sz="2400" dirty="0" err="1"/>
              <a:t>createDirectory</a:t>
            </a:r>
            <a:r>
              <a:rPr lang="en-US" altLang="zh-CN" sz="2400" dirty="0"/>
              <a:t>(Path </a:t>
            </a:r>
            <a:r>
              <a:rPr lang="en-US" altLang="zh-CN" sz="2400" dirty="0" err="1"/>
              <a:t>dir</a:t>
            </a:r>
            <a:r>
              <a:rPr lang="en-US" altLang="zh-CN" sz="2400" dirty="0"/>
              <a:t>, FileAttribute&lt;?&gt;... </a:t>
            </a:r>
            <a:r>
              <a:rPr lang="en-US" altLang="zh-CN" sz="2400" dirty="0" err="1"/>
              <a:t>attrs</a:t>
            </a:r>
            <a:r>
              <a:rPr lang="en-US" altLang="zh-CN" sz="2400" dirty="0"/>
              <a:t>)  </a:t>
            </a:r>
            <a:endParaRPr lang="zh-CN" altLang="zh-CN" sz="2400" dirty="0"/>
          </a:p>
          <a:p>
            <a:pPr lvl="1"/>
            <a:r>
              <a:rPr lang="zh-CN" altLang="zh-CN" sz="2400" dirty="0"/>
              <a:t>在磁盘上创建一个新目录，其中参数</a:t>
            </a:r>
            <a:r>
              <a:rPr lang="en-US" altLang="zh-CN" sz="2400" dirty="0" err="1"/>
              <a:t>dir</a:t>
            </a:r>
            <a:r>
              <a:rPr lang="zh-CN" altLang="zh-CN" sz="2400" dirty="0"/>
              <a:t>中除最后一部分外，其他部分都必须是已存在的</a:t>
            </a:r>
            <a:r>
              <a:rPr lang="zh-CN" altLang="en-US" sz="2400" dirty="0"/>
              <a:t>。</a:t>
            </a:r>
            <a:endParaRPr lang="en-US" altLang="zh-CN" sz="2400" dirty="0"/>
          </a:p>
          <a:p>
            <a:pPr lvl="1"/>
            <a:r>
              <a:rPr lang="zh-CN" altLang="zh-CN" sz="2400" dirty="0"/>
              <a:t>如果尚未存在则会抛出</a:t>
            </a:r>
            <a:r>
              <a:rPr lang="en-US" altLang="zh-CN" sz="2400" dirty="0" err="1"/>
              <a:t>NoSuchFileException</a:t>
            </a:r>
            <a:r>
              <a:rPr lang="zh-CN" altLang="zh-CN" sz="2400" dirty="0"/>
              <a:t>异常</a:t>
            </a:r>
            <a:endParaRPr lang="en-US" altLang="zh-CN" sz="2400" dirty="0"/>
          </a:p>
          <a:p>
            <a:pPr lvl="1"/>
            <a:r>
              <a:rPr lang="zh-CN" altLang="zh-CN" sz="2400" dirty="0"/>
              <a:t>如果创建已存在的目录，抛出</a:t>
            </a:r>
            <a:r>
              <a:rPr lang="en-US" altLang="zh-CN" sz="2400" dirty="0" err="1"/>
              <a:t>FileAlreadyExistsException</a:t>
            </a:r>
            <a:r>
              <a:rPr lang="zh-CN" altLang="zh-CN" sz="2400" dirty="0"/>
              <a:t>异常。</a:t>
            </a:r>
            <a:endParaRPr lang="en-US" altLang="zh-CN" sz="2400" dirty="0"/>
          </a:p>
          <a:p>
            <a:pPr lvl="1"/>
            <a:r>
              <a:rPr lang="zh-CN" altLang="zh-CN" sz="2400" dirty="0"/>
              <a:t>如果要创建路径中所有不存在的父目录时，应该使用</a:t>
            </a:r>
            <a:r>
              <a:rPr lang="en-US" altLang="zh-CN" sz="2400" dirty="0" err="1"/>
              <a:t>createDirectories</a:t>
            </a:r>
            <a:r>
              <a:rPr lang="en-US" altLang="zh-CN" sz="2400" dirty="0"/>
              <a:t>()</a:t>
            </a:r>
            <a:r>
              <a:rPr lang="zh-CN" altLang="zh-CN" sz="2400" dirty="0"/>
              <a:t>方法。</a:t>
            </a:r>
            <a:endParaRPr lang="zh-CN" altLang="zh-CN" sz="2400" dirty="0"/>
          </a:p>
          <a:p>
            <a:pPr lvl="1"/>
            <a:r>
              <a:rPr lang="en-US" altLang="zh-CN" sz="2400" dirty="0" err="1"/>
              <a:t>attrs</a:t>
            </a:r>
            <a:r>
              <a:rPr lang="zh-CN" altLang="zh-CN" sz="2400" dirty="0"/>
              <a:t>参数是可选的文件属性，可在创建文件时自动设置。</a:t>
            </a:r>
            <a:endParaRPr lang="zh-CN" altLang="zh-CN" sz="2400" dirty="0"/>
          </a:p>
        </p:txBody>
      </p:sp>
      <p:sp>
        <p:nvSpPr>
          <p:cNvPr id="3" name="标题 2"/>
          <p:cNvSpPr>
            <a:spLocks noGrp="1"/>
          </p:cNvSpPr>
          <p:nvPr>
            <p:ph type="title"/>
          </p:nvPr>
        </p:nvSpPr>
        <p:spPr>
          <a:xfrm>
            <a:off x="1204913" y="393565"/>
            <a:ext cx="6482886" cy="381635"/>
          </a:xfrm>
        </p:spPr>
        <p:txBody>
          <a:bodyPr/>
          <a:lstStyle/>
          <a:p>
            <a:pPr marL="109855" indent="0">
              <a:buNone/>
            </a:pPr>
            <a:r>
              <a:rPr lang="en-US" altLang="zh-CN" dirty="0"/>
              <a:t>1. </a:t>
            </a:r>
            <a:r>
              <a:rPr lang="zh-CN" altLang="zh-CN" dirty="0"/>
              <a:t>创建文件和目录</a:t>
            </a:r>
            <a:endParaRPr lang="zh-CN" altLang="zh-CN" dirty="0"/>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416685"/>
            <a:ext cx="8229600" cy="4827905"/>
          </a:xfrm>
        </p:spPr>
        <p:txBody>
          <a:bodyPr vert="horz">
            <a:normAutofit/>
          </a:bodyPr>
          <a:lstStyle/>
          <a:p>
            <a:pPr marL="109855" indent="0">
              <a:buNone/>
            </a:pPr>
            <a:r>
              <a:rPr lang="zh-CN" altLang="zh-CN" sz="2800" dirty="0"/>
              <a:t>（</a:t>
            </a:r>
            <a:r>
              <a:rPr lang="en-US" altLang="zh-CN" sz="2800" dirty="0"/>
              <a:t>2</a:t>
            </a:r>
            <a:r>
              <a:rPr lang="zh-CN" altLang="zh-CN" sz="2800" dirty="0"/>
              <a:t>）</a:t>
            </a:r>
            <a:r>
              <a:rPr lang="en-US" altLang="zh-CN" sz="2400" dirty="0"/>
              <a:t>static Path </a:t>
            </a:r>
            <a:r>
              <a:rPr lang="en-US" altLang="zh-CN" sz="2400" dirty="0" err="1"/>
              <a:t>createDirectories</a:t>
            </a:r>
            <a:r>
              <a:rPr lang="en-US" altLang="zh-CN" sz="2400" dirty="0"/>
              <a:t>(Path </a:t>
            </a:r>
            <a:r>
              <a:rPr lang="en-US" altLang="zh-CN" sz="2400" dirty="0" err="1"/>
              <a:t>dir</a:t>
            </a:r>
            <a:r>
              <a:rPr lang="en-US" altLang="zh-CN" sz="2400" dirty="0"/>
              <a:t>, FileAttribute&lt;?&gt;... </a:t>
            </a:r>
            <a:r>
              <a:rPr lang="en-US" altLang="zh-CN" sz="2400" dirty="0" err="1"/>
              <a:t>attrs</a:t>
            </a:r>
            <a:r>
              <a:rPr lang="en-US" altLang="zh-CN" sz="2400" dirty="0"/>
              <a:t>) </a:t>
            </a:r>
            <a:endParaRPr lang="zh-CN" altLang="zh-CN" sz="2400" dirty="0"/>
          </a:p>
          <a:p>
            <a:pPr lvl="1"/>
            <a:r>
              <a:rPr lang="zh-CN" altLang="zh-CN" sz="2400" dirty="0"/>
              <a:t>通过先创建所有不存在的父目录来创建目录。与</a:t>
            </a:r>
            <a:r>
              <a:rPr lang="en-US" altLang="zh-CN" sz="2400" dirty="0" err="1"/>
              <a:t>createDirectory</a:t>
            </a:r>
            <a:r>
              <a:rPr lang="en-US" altLang="zh-CN" sz="2400" dirty="0"/>
              <a:t>()</a:t>
            </a:r>
            <a:r>
              <a:rPr lang="zh-CN" altLang="zh-CN" sz="2400" dirty="0"/>
              <a:t>方法不同，如果由于目录已经存在而无法创建该目录不会引发异常。</a:t>
            </a:r>
            <a:endParaRPr lang="zh-CN" altLang="zh-CN" sz="2400" dirty="0"/>
          </a:p>
          <a:p>
            <a:pPr lvl="1"/>
            <a:r>
              <a:rPr lang="zh-CN" altLang="zh-CN" sz="2400" dirty="0"/>
              <a:t>例如，有如下路径定义：</a:t>
            </a:r>
            <a:endParaRPr lang="zh-CN" altLang="zh-CN" sz="2400" dirty="0"/>
          </a:p>
          <a:p>
            <a:pPr lvl="1"/>
            <a:r>
              <a:rPr lang="en-US" altLang="zh-CN" sz="2400" dirty="0"/>
              <a:t>Path </a:t>
            </a:r>
            <a:r>
              <a:rPr lang="en-US" altLang="zh-CN" sz="2400" dirty="0" err="1"/>
              <a:t>sourceDir</a:t>
            </a:r>
            <a:r>
              <a:rPr lang="en-US" altLang="zh-CN" sz="2400" dirty="0"/>
              <a:t> = </a:t>
            </a:r>
            <a:r>
              <a:rPr lang="en-US" altLang="zh-CN" sz="2400" dirty="0" err="1"/>
              <a:t>Paths.get</a:t>
            </a:r>
            <a:r>
              <a:rPr lang="en-US" altLang="zh-CN" sz="2400" dirty="0"/>
              <a:t>("chap12", "ex13");</a:t>
            </a:r>
            <a:endParaRPr lang="zh-CN" altLang="zh-CN" sz="2400" dirty="0"/>
          </a:p>
          <a:p>
            <a:pPr lvl="1"/>
            <a:r>
              <a:rPr lang="zh-CN" altLang="zh-CN" sz="2400" dirty="0"/>
              <a:t>如果当前目录下已经存在“</a:t>
            </a:r>
            <a:r>
              <a:rPr lang="en-US" altLang="zh-CN" sz="2400" dirty="0"/>
              <a:t>chap12</a:t>
            </a:r>
            <a:r>
              <a:rPr lang="zh-CN" altLang="zh-CN" sz="2400" dirty="0"/>
              <a:t>”文件夹，则</a:t>
            </a:r>
            <a:r>
              <a:rPr lang="en-US" altLang="zh-CN" sz="2400" dirty="0" err="1"/>
              <a:t>Files.createDirectory</a:t>
            </a:r>
            <a:r>
              <a:rPr lang="en-US" altLang="zh-CN" sz="2400" dirty="0"/>
              <a:t>(</a:t>
            </a:r>
            <a:r>
              <a:rPr lang="en-US" altLang="zh-CN" sz="2400" dirty="0" err="1"/>
              <a:t>sourceDir</a:t>
            </a:r>
            <a:r>
              <a:rPr lang="en-US" altLang="zh-CN" sz="2400" dirty="0"/>
              <a:t>)</a:t>
            </a:r>
            <a:r>
              <a:rPr lang="zh-CN" altLang="zh-CN" sz="2400" dirty="0"/>
              <a:t>即可实现创建“</a:t>
            </a:r>
            <a:r>
              <a:rPr lang="en-US" altLang="zh-CN" sz="2400" dirty="0"/>
              <a:t>chap12\ex13</a:t>
            </a:r>
            <a:r>
              <a:rPr lang="zh-CN" altLang="zh-CN" sz="2400" dirty="0"/>
              <a:t>”文件夹；</a:t>
            </a:r>
            <a:endParaRPr lang="en-US" altLang="zh-CN" sz="2400" dirty="0"/>
          </a:p>
          <a:p>
            <a:pPr lvl="1"/>
            <a:r>
              <a:rPr lang="zh-CN" altLang="zh-CN" sz="2400" dirty="0"/>
              <a:t>如果当前目录下“</a:t>
            </a:r>
            <a:r>
              <a:rPr lang="en-US" altLang="zh-CN" sz="2400" dirty="0"/>
              <a:t>chap12</a:t>
            </a:r>
            <a:r>
              <a:rPr lang="zh-CN" altLang="zh-CN" sz="2400" dirty="0"/>
              <a:t>”文件夹尚未存在，则需要使用</a:t>
            </a:r>
            <a:r>
              <a:rPr lang="en-US" altLang="zh-CN" sz="2400" dirty="0" err="1"/>
              <a:t>Files.createDirectories</a:t>
            </a:r>
            <a:r>
              <a:rPr lang="en-US" altLang="zh-CN" sz="2400" dirty="0"/>
              <a:t>(</a:t>
            </a:r>
            <a:r>
              <a:rPr lang="en-US" altLang="zh-CN" sz="2400" dirty="0" err="1"/>
              <a:t>sourceDir</a:t>
            </a:r>
            <a:r>
              <a:rPr lang="en-US" altLang="zh-CN" sz="2400" dirty="0"/>
              <a:t>)</a:t>
            </a:r>
            <a:r>
              <a:rPr lang="zh-CN" altLang="zh-CN" sz="2400" dirty="0"/>
              <a:t>才能完成创建。</a:t>
            </a:r>
            <a:endParaRPr lang="zh-CN" altLang="zh-CN" sz="2400" dirty="0"/>
          </a:p>
          <a:p>
            <a:pPr marL="109855" indent="0">
              <a:buNone/>
            </a:pPr>
            <a:endParaRPr lang="zh-CN" altLang="en-US" sz="2800" dirty="0"/>
          </a:p>
        </p:txBody>
      </p:sp>
      <p:sp>
        <p:nvSpPr>
          <p:cNvPr id="3" name="标题 2"/>
          <p:cNvSpPr>
            <a:spLocks noGrp="1"/>
          </p:cNvSpPr>
          <p:nvPr>
            <p:ph type="title"/>
          </p:nvPr>
        </p:nvSpPr>
        <p:spPr>
          <a:xfrm>
            <a:off x="1204913" y="393565"/>
            <a:ext cx="6482886" cy="381635"/>
          </a:xfrm>
        </p:spPr>
        <p:txBody>
          <a:bodyPr/>
          <a:lstStyle/>
          <a:p>
            <a:r>
              <a:rPr lang="en-US" altLang="zh-CN" dirty="0"/>
              <a:t>1. </a:t>
            </a:r>
            <a:r>
              <a:rPr lang="zh-CN" altLang="zh-CN" dirty="0"/>
              <a:t>创建文件和目录</a:t>
            </a:r>
            <a:endParaRPr lang="zh-CN" altLang="en-US" dirty="0"/>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49070"/>
            <a:ext cx="8229600" cy="4525645"/>
          </a:xfrm>
        </p:spPr>
        <p:txBody>
          <a:bodyPr vert="horz">
            <a:normAutofit/>
          </a:bodyPr>
          <a:lstStyle/>
          <a:p>
            <a:pPr marL="109855" indent="0">
              <a:buNone/>
            </a:pPr>
            <a:r>
              <a:rPr lang="zh-CN" altLang="zh-CN" sz="2800" dirty="0"/>
              <a:t>（</a:t>
            </a:r>
            <a:r>
              <a:rPr lang="en-US" altLang="zh-CN" sz="2800" dirty="0"/>
              <a:t>3</a:t>
            </a:r>
            <a:r>
              <a:rPr lang="zh-CN" altLang="zh-CN" sz="2800" dirty="0"/>
              <a:t>）</a:t>
            </a:r>
            <a:r>
              <a:rPr lang="en-US" altLang="zh-CN" sz="2400" dirty="0"/>
              <a:t>static Path </a:t>
            </a:r>
            <a:r>
              <a:rPr lang="en-US" altLang="zh-CN" sz="2400" dirty="0" err="1"/>
              <a:t>createFile</a:t>
            </a:r>
            <a:r>
              <a:rPr lang="en-US" altLang="zh-CN" sz="2400" dirty="0"/>
              <a:t>(Path </a:t>
            </a:r>
            <a:r>
              <a:rPr lang="en-US" altLang="zh-CN" sz="2400" dirty="0" err="1"/>
              <a:t>path</a:t>
            </a:r>
            <a:r>
              <a:rPr lang="en-US" altLang="zh-CN" sz="2400" dirty="0"/>
              <a:t>, FileAttribute&lt;?&gt;... </a:t>
            </a:r>
            <a:r>
              <a:rPr lang="en-US" altLang="zh-CN" sz="2400" dirty="0" err="1"/>
              <a:t>attrs</a:t>
            </a:r>
            <a:r>
              <a:rPr lang="en-US" altLang="zh-CN" sz="2400" dirty="0"/>
              <a:t>) </a:t>
            </a:r>
            <a:endParaRPr lang="zh-CN" altLang="zh-CN" sz="2400" dirty="0"/>
          </a:p>
          <a:p>
            <a:pPr lvl="1"/>
            <a:r>
              <a:rPr lang="zh-CN" altLang="zh-CN" sz="2400" dirty="0"/>
              <a:t>与前两个方法不同，</a:t>
            </a:r>
            <a:r>
              <a:rPr lang="en-US" altLang="zh-CN" sz="2400" dirty="0" err="1"/>
              <a:t>createFile</a:t>
            </a:r>
            <a:r>
              <a:rPr lang="en-US" altLang="zh-CN" sz="2400" dirty="0"/>
              <a:t>()</a:t>
            </a:r>
            <a:r>
              <a:rPr lang="zh-CN" altLang="zh-CN" sz="2400" dirty="0"/>
              <a:t>方法在文件系统中创建一个新的空文件，如果该文件已存在，则抛出</a:t>
            </a:r>
            <a:r>
              <a:rPr lang="en-US" altLang="zh-CN" sz="2400" dirty="0" err="1"/>
              <a:t>FileAlreadyExistsException</a:t>
            </a:r>
            <a:r>
              <a:rPr lang="zh-CN" altLang="zh-CN" sz="2400" dirty="0"/>
              <a:t>异常。</a:t>
            </a:r>
            <a:endParaRPr lang="zh-CN" altLang="zh-CN" sz="2400" dirty="0"/>
          </a:p>
          <a:p>
            <a:pPr lvl="1"/>
            <a:r>
              <a:rPr lang="zh-CN" altLang="zh-CN" sz="2400" dirty="0"/>
              <a:t>例如，有如下路径定义：</a:t>
            </a:r>
            <a:endParaRPr lang="zh-CN" altLang="zh-CN" sz="2400" dirty="0"/>
          </a:p>
          <a:p>
            <a:pPr lvl="1"/>
            <a:r>
              <a:rPr lang="en-US" altLang="zh-CN" sz="2400" dirty="0"/>
              <a:t>Path </a:t>
            </a:r>
            <a:r>
              <a:rPr lang="en-US" altLang="zh-CN" sz="2400" dirty="0" err="1"/>
              <a:t>fileName</a:t>
            </a:r>
            <a:r>
              <a:rPr lang="en-US" altLang="zh-CN" sz="2400" dirty="0"/>
              <a:t> = </a:t>
            </a:r>
            <a:r>
              <a:rPr lang="en-US" altLang="zh-CN" sz="2400" dirty="0" err="1"/>
              <a:t>Paths.get</a:t>
            </a:r>
            <a:r>
              <a:rPr lang="en-US" altLang="zh-CN" sz="2400" dirty="0"/>
              <a:t>("</a:t>
            </a:r>
            <a:r>
              <a:rPr lang="en-US" altLang="zh-CN" sz="2400" dirty="0" err="1"/>
              <a:t>config.properties</a:t>
            </a:r>
            <a:r>
              <a:rPr lang="en-US" altLang="zh-CN" sz="2400" dirty="0"/>
              <a:t>");</a:t>
            </a:r>
            <a:endParaRPr lang="zh-CN" altLang="zh-CN" sz="2400" dirty="0"/>
          </a:p>
          <a:p>
            <a:pPr lvl="1"/>
            <a:r>
              <a:rPr lang="zh-CN" altLang="zh-CN" sz="2400" dirty="0"/>
              <a:t>那么，</a:t>
            </a:r>
            <a:r>
              <a:rPr lang="en-US" altLang="zh-CN" sz="2400" dirty="0" err="1"/>
              <a:t>Files.createFile</a:t>
            </a:r>
            <a:r>
              <a:rPr lang="en-US" altLang="zh-CN" sz="2400" dirty="0"/>
              <a:t>(</a:t>
            </a:r>
            <a:r>
              <a:rPr lang="en-US" altLang="zh-CN" sz="2400" dirty="0" err="1"/>
              <a:t>fileName</a:t>
            </a:r>
            <a:r>
              <a:rPr lang="en-US" altLang="zh-CN" sz="2400" dirty="0"/>
              <a:t>)</a:t>
            </a:r>
            <a:r>
              <a:rPr lang="zh-CN" altLang="zh-CN" sz="2400" dirty="0"/>
              <a:t>即可实现在当前目录下创建一个空的新文件</a:t>
            </a:r>
            <a:r>
              <a:rPr lang="en-US" altLang="zh-CN" sz="2400" dirty="0" err="1"/>
              <a:t>config.properties</a:t>
            </a:r>
            <a:r>
              <a:rPr lang="zh-CN" altLang="zh-CN" sz="2400" dirty="0"/>
              <a:t>。</a:t>
            </a:r>
            <a:endParaRPr lang="zh-CN" altLang="zh-CN" sz="2400" dirty="0"/>
          </a:p>
          <a:p>
            <a:pPr marL="109855" indent="0">
              <a:buNone/>
            </a:pPr>
            <a:endParaRPr lang="zh-CN" altLang="en-US" sz="2800" dirty="0"/>
          </a:p>
        </p:txBody>
      </p:sp>
      <p:sp>
        <p:nvSpPr>
          <p:cNvPr id="3" name="标题 2"/>
          <p:cNvSpPr>
            <a:spLocks noGrp="1"/>
          </p:cNvSpPr>
          <p:nvPr>
            <p:ph type="title"/>
          </p:nvPr>
        </p:nvSpPr>
        <p:spPr>
          <a:xfrm>
            <a:off x="1204913" y="393565"/>
            <a:ext cx="6482886" cy="381635"/>
          </a:xfrm>
        </p:spPr>
        <p:txBody>
          <a:bodyPr/>
          <a:lstStyle/>
          <a:p>
            <a:r>
              <a:rPr lang="en-US" altLang="zh-CN" dirty="0"/>
              <a:t>1. </a:t>
            </a:r>
            <a:r>
              <a:rPr lang="zh-CN" altLang="zh-CN" dirty="0"/>
              <a:t>创建文件和目录</a:t>
            </a:r>
            <a:endParaRPr lang="zh-CN" altLang="en-US" dirty="0"/>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t>1. </a:t>
            </a:r>
            <a:r>
              <a:rPr lang="zh-CN" altLang="zh-CN" dirty="0"/>
              <a:t>创建文件和目录</a:t>
            </a:r>
            <a:endParaRPr lang="zh-CN" altLang="en-US" dirty="0"/>
          </a:p>
        </p:txBody>
      </p:sp>
      <p:sp>
        <p:nvSpPr>
          <p:cNvPr id="5" name="文本框 4"/>
          <p:cNvSpPr txBox="1"/>
          <p:nvPr/>
        </p:nvSpPr>
        <p:spPr>
          <a:xfrm>
            <a:off x="3131840" y="1628800"/>
            <a:ext cx="5400600" cy="2676525"/>
          </a:xfrm>
          <a:prstGeom prst="rect">
            <a:avLst/>
          </a:prstGeom>
          <a:noFill/>
        </p:spPr>
        <p:txBody>
          <a:bodyPr wrap="square">
            <a:spAutoFit/>
          </a:bodyPr>
          <a:lstStyle/>
          <a:p>
            <a:pPr indent="282575" algn="just">
              <a:spcBef>
                <a:spcPts val="1200"/>
              </a:spcBef>
            </a:pPr>
            <a:r>
              <a:rPr lang="zh-CN" altLang="zh-CN" sz="2400" dirty="0">
                <a:effectLst/>
                <a:latin typeface="+mj-ea"/>
                <a:ea typeface="+mj-ea"/>
              </a:rPr>
              <a:t>创建一个</a:t>
            </a:r>
            <a:r>
              <a:rPr lang="en-US" altLang="zh-CN" sz="2400" dirty="0">
                <a:effectLst/>
                <a:latin typeface="+mj-ea"/>
                <a:ea typeface="+mj-ea"/>
              </a:rPr>
              <a:t>Path</a:t>
            </a:r>
            <a:r>
              <a:rPr lang="zh-CN" altLang="zh-CN" sz="2400" dirty="0">
                <a:effectLst/>
                <a:latin typeface="+mj-ea"/>
                <a:ea typeface="+mj-ea"/>
              </a:rPr>
              <a:t>对象和创建路径对应的目录或文件在</a:t>
            </a:r>
            <a:r>
              <a:rPr lang="en-US" altLang="zh-CN" sz="2400" dirty="0">
                <a:effectLst/>
                <a:latin typeface="+mj-ea"/>
                <a:ea typeface="+mj-ea"/>
              </a:rPr>
              <a:t>Java</a:t>
            </a:r>
            <a:r>
              <a:rPr lang="zh-CN" altLang="zh-CN" sz="2400" dirty="0">
                <a:effectLst/>
                <a:latin typeface="+mj-ea"/>
                <a:ea typeface="+mj-ea"/>
              </a:rPr>
              <a:t>中是两个不同的概念。前者是在</a:t>
            </a:r>
            <a:r>
              <a:rPr lang="en-US" altLang="zh-CN" sz="2400" dirty="0">
                <a:effectLst/>
                <a:latin typeface="+mj-ea"/>
                <a:ea typeface="+mj-ea"/>
              </a:rPr>
              <a:t>JVM</a:t>
            </a:r>
            <a:r>
              <a:rPr lang="zh-CN" altLang="zh-CN" sz="2400" dirty="0">
                <a:effectLst/>
                <a:latin typeface="+mj-ea"/>
                <a:ea typeface="+mj-ea"/>
              </a:rPr>
              <a:t>中创建了一个表示路径的对象，随着</a:t>
            </a:r>
            <a:r>
              <a:rPr lang="en-US" altLang="zh-CN" sz="2400" dirty="0">
                <a:effectLst/>
                <a:latin typeface="+mj-ea"/>
                <a:ea typeface="+mj-ea"/>
              </a:rPr>
              <a:t>JVM</a:t>
            </a:r>
            <a:r>
              <a:rPr lang="zh-CN" altLang="zh-CN" sz="2400" dirty="0">
                <a:effectLst/>
                <a:latin typeface="+mj-ea"/>
                <a:ea typeface="+mj-ea"/>
              </a:rPr>
              <a:t>的关闭这个对象也随之消失。而</a:t>
            </a:r>
            <a:r>
              <a:rPr lang="en-US" altLang="zh-CN" sz="2400" dirty="0">
                <a:effectLst/>
                <a:latin typeface="+mj-ea"/>
                <a:ea typeface="+mj-ea"/>
              </a:rPr>
              <a:t>Files</a:t>
            </a:r>
            <a:r>
              <a:rPr lang="zh-CN" altLang="zh-CN" sz="2400" dirty="0">
                <a:effectLst/>
                <a:latin typeface="+mj-ea"/>
                <a:ea typeface="+mj-ea"/>
              </a:rPr>
              <a:t>类中的</a:t>
            </a:r>
            <a:r>
              <a:rPr lang="en-US" altLang="zh-CN" sz="2400" dirty="0" err="1">
                <a:effectLst/>
                <a:latin typeface="+mj-ea"/>
                <a:ea typeface="+mj-ea"/>
              </a:rPr>
              <a:t>createXXX</a:t>
            </a:r>
            <a:r>
              <a:rPr lang="en-US" altLang="zh-CN" sz="2400" dirty="0">
                <a:effectLst/>
                <a:latin typeface="+mj-ea"/>
                <a:ea typeface="+mj-ea"/>
              </a:rPr>
              <a:t>()</a:t>
            </a:r>
            <a:r>
              <a:rPr lang="zh-CN" altLang="zh-CN" sz="2400" dirty="0">
                <a:effectLst/>
                <a:latin typeface="+mj-ea"/>
                <a:ea typeface="+mj-ea"/>
              </a:rPr>
              <a:t>方法真正的在操作系统中完成了目录和文件的物理创建。</a:t>
            </a:r>
            <a:endParaRPr lang="zh-CN" altLang="zh-CN" sz="2400" dirty="0">
              <a:effectLst/>
              <a:latin typeface="+mj-ea"/>
              <a:ea typeface="+mj-ea"/>
            </a:endParaRPr>
          </a:p>
        </p:txBody>
      </p:sp>
      <p:pic>
        <p:nvPicPr>
          <p:cNvPr id="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600" y="1994616"/>
            <a:ext cx="1596284" cy="1749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376045"/>
            <a:ext cx="8229600" cy="4525645"/>
          </a:xfrm>
        </p:spPr>
        <p:txBody>
          <a:bodyPr>
            <a:noAutofit/>
          </a:bodyPr>
          <a:lstStyle/>
          <a:p>
            <a:pPr marL="109855" indent="0">
              <a:buNone/>
            </a:pPr>
            <a:r>
              <a:rPr lang="en-US" altLang="zh-CN" sz="2400" dirty="0"/>
              <a:t>1</a:t>
            </a:r>
            <a:r>
              <a:rPr lang="zh-CN" altLang="en-US" sz="2400" dirty="0"/>
              <a:t>、</a:t>
            </a:r>
            <a:r>
              <a:rPr lang="en-US" altLang="zh-CN" sz="2400" dirty="0" err="1"/>
              <a:t>InputStream</a:t>
            </a:r>
            <a:r>
              <a:rPr lang="zh-CN" altLang="zh-CN" sz="2400" dirty="0"/>
              <a:t>类</a:t>
            </a:r>
            <a:endParaRPr lang="en-US" altLang="zh-CN" sz="2400" dirty="0"/>
          </a:p>
          <a:p>
            <a:pPr lvl="1"/>
            <a:r>
              <a:rPr lang="zh-CN" altLang="zh-CN" sz="2400" dirty="0"/>
              <a:t>用来表示那些从不同数据源产生输入的类</a:t>
            </a:r>
            <a:r>
              <a:rPr lang="zh-CN" altLang="en-US" sz="2400" dirty="0"/>
              <a:t>。</a:t>
            </a:r>
            <a:endParaRPr lang="en-US" altLang="zh-CN" sz="2400" dirty="0"/>
          </a:p>
          <a:p>
            <a:pPr lvl="1"/>
            <a:r>
              <a:rPr lang="en-US" altLang="zh-CN" sz="2400" dirty="0" err="1"/>
              <a:t>InputStream</a:t>
            </a:r>
            <a:r>
              <a:rPr lang="zh-CN" altLang="en-US" sz="2400" dirty="0"/>
              <a:t>的主要子</a:t>
            </a:r>
            <a:r>
              <a:rPr lang="zh-CN" altLang="zh-CN" sz="2400" dirty="0"/>
              <a:t>类</a:t>
            </a:r>
            <a:endParaRPr lang="en-US" altLang="zh-CN" sz="2400" dirty="0"/>
          </a:p>
          <a:p>
            <a:pPr lvl="2"/>
            <a:r>
              <a:rPr lang="en-US" altLang="zh-CN" sz="2000" dirty="0"/>
              <a:t>ByteArrayInputStream</a:t>
            </a:r>
            <a:r>
              <a:rPr lang="zh-CN" altLang="zh-CN" sz="2000" dirty="0"/>
              <a:t>：把内存中的一个缓冲区作为</a:t>
            </a:r>
            <a:r>
              <a:rPr lang="en-US" altLang="zh-CN" sz="2000" dirty="0" err="1"/>
              <a:t>InputStream</a:t>
            </a:r>
            <a:r>
              <a:rPr lang="zh-CN" altLang="zh-CN" sz="2000" dirty="0"/>
              <a:t>，读取该缓冲区内容。</a:t>
            </a:r>
            <a:endParaRPr lang="zh-CN" altLang="zh-CN" sz="2000" dirty="0"/>
          </a:p>
          <a:p>
            <a:pPr lvl="2"/>
            <a:r>
              <a:rPr lang="en-US" altLang="zh-CN" sz="2000" dirty="0" err="1"/>
              <a:t>StringBufferInputStream</a:t>
            </a:r>
            <a:r>
              <a:rPr lang="zh-CN" altLang="zh-CN" sz="2000" dirty="0"/>
              <a:t>：把一个字符串对象转换成</a:t>
            </a:r>
            <a:r>
              <a:rPr lang="en-US" altLang="zh-CN" sz="2000" dirty="0" err="1"/>
              <a:t>InputStream</a:t>
            </a:r>
            <a:r>
              <a:rPr lang="zh-CN" altLang="zh-CN" sz="2000" dirty="0"/>
              <a:t>。</a:t>
            </a:r>
            <a:endParaRPr lang="zh-CN" altLang="zh-CN" sz="2000" dirty="0"/>
          </a:p>
          <a:p>
            <a:pPr lvl="2"/>
            <a:r>
              <a:rPr lang="en-US" altLang="zh-CN" sz="2000" dirty="0" err="1"/>
              <a:t>FileInputStream</a:t>
            </a:r>
            <a:r>
              <a:rPr lang="zh-CN" altLang="zh-CN" sz="2000" dirty="0"/>
              <a:t>：把文件作为</a:t>
            </a:r>
            <a:r>
              <a:rPr lang="en-US" altLang="zh-CN" sz="2000" dirty="0" err="1"/>
              <a:t>InputStream</a:t>
            </a:r>
            <a:r>
              <a:rPr lang="zh-CN" altLang="zh-CN" sz="2000" dirty="0"/>
              <a:t>，用于从文件中读取信息。</a:t>
            </a:r>
            <a:endParaRPr lang="zh-CN" altLang="zh-CN" sz="2000" dirty="0"/>
          </a:p>
          <a:p>
            <a:pPr lvl="2"/>
            <a:r>
              <a:rPr lang="en-US" altLang="zh-CN" sz="2000" dirty="0" err="1"/>
              <a:t>PipedInputStream</a:t>
            </a:r>
            <a:r>
              <a:rPr lang="zh-CN" altLang="zh-CN" sz="2000" dirty="0"/>
              <a:t>：实现了管道（</a:t>
            </a:r>
            <a:r>
              <a:rPr lang="en-US" altLang="zh-CN" sz="2000" dirty="0"/>
              <a:t>pipe</a:t>
            </a:r>
            <a:r>
              <a:rPr lang="zh-CN" altLang="zh-CN" sz="2000" dirty="0"/>
              <a:t>）的概念，产生用于写入</a:t>
            </a:r>
            <a:r>
              <a:rPr lang="en-US" altLang="zh-CN" sz="2000" dirty="0" err="1"/>
              <a:t>PipedOutputStream</a:t>
            </a:r>
            <a:r>
              <a:rPr lang="zh-CN" altLang="zh-CN" sz="2000" dirty="0"/>
              <a:t>的数据，在线程通信中使用。</a:t>
            </a:r>
            <a:endParaRPr lang="zh-CN" altLang="zh-CN" sz="2000" dirty="0"/>
          </a:p>
          <a:p>
            <a:pPr lvl="2"/>
            <a:r>
              <a:rPr lang="en-US" altLang="zh-CN" sz="2000" dirty="0" err="1"/>
              <a:t>SequenceInputStream</a:t>
            </a:r>
            <a:r>
              <a:rPr lang="zh-CN" altLang="zh-CN" sz="2000" dirty="0"/>
              <a:t>：把多个</a:t>
            </a:r>
            <a:r>
              <a:rPr lang="en-US" altLang="zh-CN" sz="2000" dirty="0" err="1"/>
              <a:t>InputStream</a:t>
            </a:r>
            <a:r>
              <a:rPr lang="zh-CN" altLang="zh-CN" sz="2000" dirty="0"/>
              <a:t>合并为一个</a:t>
            </a:r>
            <a:r>
              <a:rPr lang="en-US" altLang="zh-CN" sz="2000" dirty="0" err="1"/>
              <a:t>InputStream</a:t>
            </a:r>
            <a:r>
              <a:rPr lang="zh-CN" altLang="zh-CN" sz="2000" dirty="0"/>
              <a:t>。</a:t>
            </a:r>
            <a:endParaRPr lang="zh-CN" altLang="zh-CN" sz="2000" dirty="0"/>
          </a:p>
          <a:p>
            <a:pPr marL="624205" indent="-514350">
              <a:buAutoNum type="arabicPeriod"/>
            </a:pPr>
            <a:endParaRPr lang="zh-CN" altLang="zh-CN" sz="2400" dirty="0"/>
          </a:p>
          <a:p>
            <a:endParaRPr lang="zh-CN" altLang="en-US" sz="2400" dirty="0"/>
          </a:p>
        </p:txBody>
      </p:sp>
      <p:sp>
        <p:nvSpPr>
          <p:cNvPr id="3" name="标题 2"/>
          <p:cNvSpPr>
            <a:spLocks noGrp="1"/>
          </p:cNvSpPr>
          <p:nvPr>
            <p:ph type="title"/>
          </p:nvPr>
        </p:nvSpPr>
        <p:spPr/>
        <p:txBody>
          <a:bodyPr>
            <a:noAutofit/>
          </a:bodyPr>
          <a:lstStyle/>
          <a:p>
            <a:r>
              <a:rPr lang="en-US" altLang="zh-CN" dirty="0">
                <a:effectLst/>
              </a:rPr>
              <a:t>12.2.1  </a:t>
            </a:r>
            <a:r>
              <a:rPr lang="zh-CN" altLang="zh-CN" dirty="0">
                <a:effectLst/>
              </a:rPr>
              <a:t>抽象类</a:t>
            </a:r>
            <a:r>
              <a:rPr lang="en-US" altLang="zh-CN" dirty="0" err="1">
                <a:effectLst/>
              </a:rPr>
              <a:t>InputStream</a:t>
            </a:r>
            <a:r>
              <a:rPr lang="zh-CN" altLang="zh-CN" dirty="0">
                <a:effectLst/>
              </a:rPr>
              <a:t>和</a:t>
            </a:r>
            <a:r>
              <a:rPr lang="en-US" altLang="zh-CN" dirty="0" err="1">
                <a:effectLst/>
              </a:rPr>
              <a:t>OutputStream</a:t>
            </a:r>
            <a:endParaRPr lang="zh-CN" altLang="zh-CN" dirty="0">
              <a:effectLst/>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65580"/>
            <a:ext cx="8229600" cy="4525645"/>
          </a:xfrm>
        </p:spPr>
        <p:txBody>
          <a:bodyPr vert="horz">
            <a:normAutofit fontScale="92500"/>
          </a:bodyPr>
          <a:lstStyle/>
          <a:p>
            <a:r>
              <a:rPr lang="en-US" altLang="zh-CN" sz="2800" dirty="0"/>
              <a:t>Files</a:t>
            </a:r>
            <a:r>
              <a:rPr lang="zh-CN" altLang="zh-CN" sz="2800" dirty="0"/>
              <a:t>类中设计了一些方法用于获取文件的基本信息。</a:t>
            </a:r>
            <a:endParaRPr lang="zh-CN" altLang="zh-CN" sz="2800" dirty="0"/>
          </a:p>
          <a:p>
            <a:pPr lvl="1"/>
            <a:r>
              <a:rPr lang="en-US" altLang="zh-CN" sz="2400" dirty="0"/>
              <a:t>static FileTime </a:t>
            </a:r>
            <a:r>
              <a:rPr lang="en-US" altLang="zh-CN" sz="2400" dirty="0" err="1"/>
              <a:t>getLastModifiedTime</a:t>
            </a:r>
            <a:r>
              <a:rPr lang="en-US" altLang="zh-CN" sz="2400" dirty="0"/>
              <a:t>(Path </a:t>
            </a:r>
            <a:r>
              <a:rPr lang="en-US" altLang="zh-CN" sz="2400" dirty="0" err="1"/>
              <a:t>path</a:t>
            </a:r>
            <a:r>
              <a:rPr lang="en-US" altLang="zh-CN" sz="2400" dirty="0"/>
              <a:t>, LinkOption... options) </a:t>
            </a:r>
            <a:r>
              <a:rPr lang="zh-CN" altLang="zh-CN" sz="2400" dirty="0"/>
              <a:t>：获取文件最后被修改的时间，返回值类型为</a:t>
            </a:r>
            <a:r>
              <a:rPr lang="en-US" altLang="zh-CN" sz="2400" dirty="0"/>
              <a:t>FileTime</a:t>
            </a:r>
            <a:r>
              <a:rPr lang="zh-CN" altLang="zh-CN" sz="2400" dirty="0"/>
              <a:t>。</a:t>
            </a:r>
            <a:endParaRPr lang="zh-CN" altLang="zh-CN" sz="2400" dirty="0"/>
          </a:p>
          <a:p>
            <a:pPr lvl="1"/>
            <a:r>
              <a:rPr lang="en-US" altLang="zh-CN" sz="2400" dirty="0"/>
              <a:t>static long size(Path path)</a:t>
            </a:r>
            <a:r>
              <a:rPr lang="zh-CN" altLang="zh-CN" sz="2400" dirty="0"/>
              <a:t>：获取文件的大小（字节）。</a:t>
            </a:r>
            <a:endParaRPr lang="zh-CN" altLang="zh-CN" sz="2400" dirty="0"/>
          </a:p>
          <a:p>
            <a:pPr lvl="1"/>
            <a:r>
              <a:rPr lang="en-US" altLang="zh-CN" sz="2400" dirty="0"/>
              <a:t>static </a:t>
            </a:r>
            <a:r>
              <a:rPr lang="en-US" altLang="zh-CN" sz="2400" dirty="0" err="1"/>
              <a:t>boolean</a:t>
            </a:r>
            <a:r>
              <a:rPr lang="en-US" altLang="zh-CN" sz="2400" dirty="0"/>
              <a:t> exists(Path </a:t>
            </a:r>
            <a:r>
              <a:rPr lang="en-US" altLang="zh-CN" sz="2400" dirty="0" err="1"/>
              <a:t>path</a:t>
            </a:r>
            <a:r>
              <a:rPr lang="en-US" altLang="zh-CN" sz="2400" dirty="0"/>
              <a:t>, LinkOption... options)</a:t>
            </a:r>
            <a:r>
              <a:rPr lang="zh-CN" altLang="zh-CN" sz="2400" dirty="0"/>
              <a:t>：文件是否存在。</a:t>
            </a:r>
            <a:endParaRPr lang="zh-CN" altLang="zh-CN" sz="2400" dirty="0"/>
          </a:p>
          <a:p>
            <a:pPr lvl="1"/>
            <a:r>
              <a:rPr lang="en-US" altLang="zh-CN" sz="2400" dirty="0"/>
              <a:t>static </a:t>
            </a:r>
            <a:r>
              <a:rPr lang="en-US" altLang="zh-CN" sz="2400" dirty="0" err="1"/>
              <a:t>boolean</a:t>
            </a:r>
            <a:r>
              <a:rPr lang="en-US" altLang="zh-CN" sz="2400" dirty="0"/>
              <a:t> </a:t>
            </a:r>
            <a:r>
              <a:rPr lang="en-US" altLang="zh-CN" sz="2400" dirty="0" err="1"/>
              <a:t>isDirectory</a:t>
            </a:r>
            <a:r>
              <a:rPr lang="en-US" altLang="zh-CN" sz="2400" dirty="0"/>
              <a:t>(Path </a:t>
            </a:r>
            <a:r>
              <a:rPr lang="en-US" altLang="zh-CN" sz="2400" dirty="0" err="1"/>
              <a:t>path</a:t>
            </a:r>
            <a:r>
              <a:rPr lang="en-US" altLang="zh-CN" sz="2400" dirty="0"/>
              <a:t>, LinkOption... options)</a:t>
            </a:r>
            <a:r>
              <a:rPr lang="zh-CN" altLang="zh-CN" sz="2400" dirty="0"/>
              <a:t>：是否是目录。</a:t>
            </a:r>
            <a:endParaRPr lang="zh-CN" altLang="zh-CN" sz="2400" dirty="0"/>
          </a:p>
          <a:p>
            <a:pPr lvl="1"/>
            <a:r>
              <a:rPr lang="en-US" altLang="zh-CN" sz="2400" dirty="0" err="1"/>
              <a:t>isHidden</a:t>
            </a:r>
            <a:r>
              <a:rPr lang="en-US" altLang="zh-CN" sz="2400" dirty="0"/>
              <a:t>(Path)</a:t>
            </a:r>
            <a:r>
              <a:rPr lang="zh-CN" altLang="en-US" sz="2400" dirty="0"/>
              <a:t>、</a:t>
            </a:r>
            <a:r>
              <a:rPr lang="en-US" altLang="zh-CN" sz="2400" dirty="0" err="1"/>
              <a:t>isExecutable</a:t>
            </a:r>
            <a:r>
              <a:rPr lang="en-US" altLang="zh-CN" sz="2400" dirty="0"/>
              <a:t>(Path)</a:t>
            </a:r>
            <a:r>
              <a:rPr lang="zh-CN" altLang="zh-CN" sz="2400" dirty="0"/>
              <a:t>、</a:t>
            </a:r>
            <a:r>
              <a:rPr lang="en-US" altLang="zh-CN" sz="2400" dirty="0" err="1"/>
              <a:t>isReadable</a:t>
            </a:r>
            <a:r>
              <a:rPr lang="en-US" altLang="zh-CN" sz="2400" dirty="0"/>
              <a:t>(Path)</a:t>
            </a:r>
            <a:r>
              <a:rPr lang="zh-CN" altLang="zh-CN" sz="2400" dirty="0"/>
              <a:t>、</a:t>
            </a:r>
            <a:r>
              <a:rPr lang="en-US" altLang="zh-CN" sz="2400" dirty="0" err="1"/>
              <a:t>isWritable</a:t>
            </a:r>
            <a:r>
              <a:rPr lang="en-US" altLang="zh-CN" sz="2400" dirty="0"/>
              <a:t>(Path)</a:t>
            </a:r>
            <a:endParaRPr lang="zh-CN" altLang="en-US" sz="2800"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t>2.  </a:t>
            </a:r>
            <a:r>
              <a:rPr lang="zh-CN" altLang="zh-CN" dirty="0"/>
              <a:t>获取文件信息</a:t>
            </a:r>
            <a:endParaRPr lang="zh-CN" altLang="en-US" dirty="0"/>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57325"/>
            <a:ext cx="8229600" cy="4525645"/>
          </a:xfrm>
        </p:spPr>
        <p:txBody>
          <a:bodyPr vert="horz">
            <a:normAutofit/>
          </a:bodyPr>
          <a:lstStyle/>
          <a:p>
            <a:pPr lvl="1"/>
            <a:r>
              <a:rPr lang="en-US" altLang="zh-CN" sz="2400" dirty="0"/>
              <a:t>static Stream&lt;Path&gt;  list(Path </a:t>
            </a:r>
            <a:r>
              <a:rPr lang="en-US" altLang="zh-CN" sz="2400" dirty="0" err="1"/>
              <a:t>dir</a:t>
            </a:r>
            <a:r>
              <a:rPr lang="en-US" altLang="zh-CN" sz="2400" dirty="0"/>
              <a:t>)</a:t>
            </a:r>
            <a:r>
              <a:rPr lang="zh-CN" altLang="zh-CN" sz="2400" dirty="0"/>
              <a:t>：返回一个可以读取目录中各个项的</a:t>
            </a:r>
            <a:r>
              <a:rPr lang="en-US" altLang="zh-CN" sz="2400" dirty="0"/>
              <a:t>Stream&lt;Path&gt;</a:t>
            </a:r>
            <a:r>
              <a:rPr lang="zh-CN" altLang="zh-CN" sz="2400" dirty="0"/>
              <a:t>对象。</a:t>
            </a:r>
            <a:endParaRPr lang="zh-CN" altLang="zh-CN" sz="2400" dirty="0"/>
          </a:p>
          <a:p>
            <a:pPr lvl="1"/>
            <a:r>
              <a:rPr lang="en-US" altLang="zh-CN" sz="2400" dirty="0">
                <a:solidFill>
                  <a:srgbClr val="FF0000"/>
                </a:solidFill>
              </a:rPr>
              <a:t>Stream</a:t>
            </a:r>
            <a:r>
              <a:rPr lang="zh-CN" altLang="zh-CN" sz="2400" dirty="0"/>
              <a:t>是</a:t>
            </a:r>
            <a:r>
              <a:rPr lang="en-US" altLang="zh-CN" sz="2400" dirty="0"/>
              <a:t>Java SE 8</a:t>
            </a:r>
            <a:r>
              <a:rPr lang="zh-CN" altLang="zh-CN" sz="2400" dirty="0"/>
              <a:t>中新增的位于</a:t>
            </a:r>
            <a:r>
              <a:rPr lang="en-US" altLang="zh-CN" sz="2400" dirty="0" err="1"/>
              <a:t>java.util.stream</a:t>
            </a:r>
            <a:r>
              <a:rPr lang="zh-CN" altLang="zh-CN" sz="2400" dirty="0"/>
              <a:t>包中的</a:t>
            </a:r>
            <a:r>
              <a:rPr lang="zh-CN" altLang="zh-CN" sz="2400" dirty="0">
                <a:solidFill>
                  <a:srgbClr val="FF0000"/>
                </a:solidFill>
              </a:rPr>
              <a:t>接口</a:t>
            </a:r>
            <a:r>
              <a:rPr lang="zh-CN" altLang="zh-CN" sz="2400" dirty="0"/>
              <a:t>，</a:t>
            </a:r>
            <a:r>
              <a:rPr lang="en-US" altLang="zh-CN" sz="2400" dirty="0"/>
              <a:t>Stream</a:t>
            </a:r>
            <a:r>
              <a:rPr lang="zh-CN" altLang="zh-CN" sz="2400" dirty="0"/>
              <a:t>对</a:t>
            </a:r>
            <a:r>
              <a:rPr lang="en-US" altLang="zh-CN" sz="2400" dirty="0"/>
              <a:t> Java </a:t>
            </a:r>
            <a:r>
              <a:rPr lang="zh-CN" altLang="zh-CN" sz="2400" dirty="0"/>
              <a:t>集合运算和表达进行了更高阶的抽象。</a:t>
            </a:r>
            <a:r>
              <a:rPr lang="en-US" altLang="zh-CN" sz="2400" dirty="0"/>
              <a:t>Stream</a:t>
            </a:r>
            <a:r>
              <a:rPr lang="zh-CN" altLang="zh-CN" sz="2400" dirty="0"/>
              <a:t>使用</a:t>
            </a:r>
            <a:r>
              <a:rPr lang="en-US" altLang="zh-CN" sz="2400" dirty="0"/>
              <a:t>lambda</a:t>
            </a:r>
            <a:r>
              <a:rPr lang="zh-CN" altLang="zh-CN" sz="2400" dirty="0"/>
              <a:t>表达式改进了集合的遍历代码；</a:t>
            </a:r>
            <a:r>
              <a:rPr lang="en-US" altLang="zh-CN" sz="2400" dirty="0"/>
              <a:t>Stream</a:t>
            </a:r>
            <a:r>
              <a:rPr lang="zh-CN" altLang="zh-CN" sz="2400" dirty="0"/>
              <a:t>提供了链式操作使以集合作为主语的方法调用可以依次连续书写。</a:t>
            </a:r>
            <a:endParaRPr lang="en-US" altLang="zh-CN" sz="2400" dirty="0"/>
          </a:p>
          <a:p>
            <a:pPr lvl="1"/>
            <a:r>
              <a:rPr lang="en-US" altLang="zh-CN" sz="2400" dirty="0"/>
              <a:t>Stream API</a:t>
            </a:r>
            <a:r>
              <a:rPr lang="zh-CN" altLang="zh-CN" sz="2400" dirty="0"/>
              <a:t>提高了</a:t>
            </a:r>
            <a:r>
              <a:rPr lang="en-US" altLang="zh-CN" sz="2400" dirty="0"/>
              <a:t>Java</a:t>
            </a:r>
            <a:r>
              <a:rPr lang="zh-CN" altLang="zh-CN" sz="2400" dirty="0"/>
              <a:t>程序员的生产力，使程序员能够写出高效率、干净、简洁的代码。</a:t>
            </a:r>
            <a:endParaRPr lang="zh-CN" altLang="zh-CN" sz="2400"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t>2.  </a:t>
            </a:r>
            <a:r>
              <a:rPr lang="zh-CN" altLang="zh-CN" dirty="0"/>
              <a:t>获取文件信息</a:t>
            </a:r>
            <a:endParaRPr lang="zh-CN" altLang="en-US" dirty="0"/>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70205" y="1416685"/>
            <a:ext cx="8229600" cy="4525645"/>
          </a:xfrm>
        </p:spPr>
        <p:txBody>
          <a:bodyPr vert="horz">
            <a:normAutofit/>
          </a:bodyPr>
          <a:lstStyle/>
          <a:p>
            <a:pPr lvl="1"/>
            <a:r>
              <a:rPr lang="en-US" altLang="zh-CN" sz="2400" dirty="0"/>
              <a:t>Stream</a:t>
            </a:r>
            <a:r>
              <a:rPr lang="zh-CN" altLang="zh-CN" sz="2400" dirty="0"/>
              <a:t>的</a:t>
            </a:r>
            <a:r>
              <a:rPr lang="en-US" altLang="zh-CN" sz="2400" dirty="0"/>
              <a:t>void </a:t>
            </a:r>
            <a:r>
              <a:rPr lang="en-US" altLang="zh-CN" sz="2400" dirty="0" err="1"/>
              <a:t>forEach</a:t>
            </a:r>
            <a:r>
              <a:rPr lang="en-US" altLang="zh-CN" sz="2400" dirty="0"/>
              <a:t>(Consumer&lt;? super T&gt; action)</a:t>
            </a:r>
            <a:r>
              <a:rPr lang="zh-CN" altLang="zh-CN" sz="2400" dirty="0"/>
              <a:t>方法以</a:t>
            </a:r>
            <a:r>
              <a:rPr lang="en-US" altLang="zh-CN" sz="2400" dirty="0"/>
              <a:t>lambda</a:t>
            </a:r>
            <a:r>
              <a:rPr lang="zh-CN" altLang="zh-CN" sz="2400" dirty="0"/>
              <a:t>表达式作为参数描述对集合成员的遍历操作。</a:t>
            </a:r>
            <a:endParaRPr lang="en-US" altLang="zh-CN" sz="2400" dirty="0"/>
          </a:p>
          <a:p>
            <a:pPr lvl="1"/>
            <a:r>
              <a:rPr lang="zh-CN" altLang="zh-CN" sz="2400" dirty="0"/>
              <a:t>例如，将</a:t>
            </a:r>
            <a:r>
              <a:rPr lang="en-US" altLang="zh-CN" sz="2400" dirty="0"/>
              <a:t>List</a:t>
            </a:r>
            <a:r>
              <a:rPr lang="zh-CN" altLang="zh-CN" sz="2400" dirty="0"/>
              <a:t>集合</a:t>
            </a:r>
            <a:r>
              <a:rPr lang="en-US" altLang="zh-CN" sz="2400" dirty="0"/>
              <a:t>words</a:t>
            </a:r>
            <a:r>
              <a:rPr lang="zh-CN" altLang="zh-CN" sz="2400" dirty="0"/>
              <a:t>转换为</a:t>
            </a:r>
            <a:r>
              <a:rPr lang="en-US" altLang="zh-CN" sz="2400" dirty="0"/>
              <a:t>Stream</a:t>
            </a:r>
            <a:r>
              <a:rPr lang="zh-CN" altLang="zh-CN" sz="2400" dirty="0"/>
              <a:t>对象后，使用</a:t>
            </a:r>
            <a:r>
              <a:rPr lang="en-US" altLang="zh-CN" sz="2400" dirty="0" err="1"/>
              <a:t>forEach</a:t>
            </a:r>
            <a:r>
              <a:rPr lang="en-US" altLang="zh-CN" sz="2400" dirty="0"/>
              <a:t>()</a:t>
            </a:r>
            <a:r>
              <a:rPr lang="zh-CN" altLang="zh-CN" sz="2400" dirty="0"/>
              <a:t>方法利用</a:t>
            </a:r>
            <a:r>
              <a:rPr lang="en-US" altLang="zh-CN" sz="2400" dirty="0"/>
              <a:t>lambda</a:t>
            </a:r>
            <a:r>
              <a:rPr lang="zh-CN" altLang="zh-CN" sz="2400" dirty="0"/>
              <a:t>表达式即可组织</a:t>
            </a:r>
            <a:r>
              <a:rPr lang="en-US" altLang="zh-CN" sz="2400" dirty="0" err="1"/>
              <a:t>wordStream</a:t>
            </a:r>
            <a:r>
              <a:rPr lang="zh-CN" altLang="zh-CN" sz="2400" dirty="0"/>
              <a:t>的遍历。</a:t>
            </a:r>
            <a:endParaRPr lang="zh-CN" altLang="zh-CN" sz="2400"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t>2.  </a:t>
            </a:r>
            <a:r>
              <a:rPr lang="zh-CN" altLang="zh-CN" dirty="0"/>
              <a:t>获取文件信息</a:t>
            </a:r>
            <a:endParaRPr lang="zh-CN" altLang="en-US" dirty="0"/>
          </a:p>
        </p:txBody>
      </p:sp>
      <p:sp>
        <p:nvSpPr>
          <p:cNvPr id="5" name="文本框 4"/>
          <p:cNvSpPr txBox="1"/>
          <p:nvPr/>
        </p:nvSpPr>
        <p:spPr>
          <a:xfrm>
            <a:off x="256719" y="3857997"/>
            <a:ext cx="8882136" cy="1198880"/>
          </a:xfrm>
          <a:prstGeom prst="rect">
            <a:avLst/>
          </a:prstGeom>
          <a:noFill/>
        </p:spPr>
        <p:txBody>
          <a:bodyPr wrap="square">
            <a:spAutoFit/>
          </a:bodyPr>
          <a:lstStyle/>
          <a:p>
            <a:r>
              <a:rPr lang="en-US" altLang="zh-CN" sz="1800" dirty="0">
                <a:latin typeface="Consolas" panose="020B0609020204030204" pitchFamily="49" charset="0"/>
              </a:rPr>
              <a:t>List&lt;String&gt; words = </a:t>
            </a:r>
            <a:r>
              <a:rPr lang="en-US" altLang="zh-CN" sz="1800" dirty="0" err="1">
                <a:latin typeface="Consolas" panose="020B0609020204030204" pitchFamily="49" charset="0"/>
              </a:rPr>
              <a:t>Arrays.asList</a:t>
            </a:r>
            <a:r>
              <a:rPr lang="en-US" altLang="zh-CN" sz="1800" dirty="0">
                <a:latin typeface="Consolas" panose="020B0609020204030204" pitchFamily="49" charset="0"/>
              </a:rPr>
              <a:t>("</a:t>
            </a:r>
            <a:r>
              <a:rPr lang="en-US" altLang="zh-CN" sz="1800" dirty="0" err="1">
                <a:latin typeface="Consolas" panose="020B0609020204030204" pitchFamily="49" charset="0"/>
              </a:rPr>
              <a:t>Spring","Spring</a:t>
            </a:r>
            <a:r>
              <a:rPr lang="en-US" altLang="zh-CN" sz="1800" dirty="0">
                <a:latin typeface="Consolas" panose="020B0609020204030204" pitchFamily="49" charset="0"/>
              </a:rPr>
              <a:t> MVC","</a:t>
            </a:r>
            <a:r>
              <a:rPr lang="en-US" altLang="zh-CN" sz="1800" dirty="0" err="1">
                <a:latin typeface="Consolas" panose="020B0609020204030204" pitchFamily="49" charset="0"/>
              </a:rPr>
              <a:t>MyBatis</a:t>
            </a:r>
            <a:r>
              <a:rPr lang="en-US" altLang="zh-CN" sz="1800" dirty="0">
                <a:latin typeface="Consolas" panose="020B0609020204030204" pitchFamily="49" charset="0"/>
              </a:rPr>
              <a:t>");</a:t>
            </a:r>
            <a:endParaRPr lang="zh-CN" altLang="zh-CN" sz="1800" dirty="0">
              <a:latin typeface="Consolas" panose="020B0609020204030204" pitchFamily="49" charset="0"/>
            </a:endParaRPr>
          </a:p>
          <a:p>
            <a:r>
              <a:rPr lang="en-US" altLang="zh-CN" sz="1800" dirty="0">
                <a:latin typeface="Consolas" panose="020B0609020204030204" pitchFamily="49" charset="0"/>
              </a:rPr>
              <a:t>Stream&lt;String&gt; </a:t>
            </a:r>
            <a:r>
              <a:rPr lang="en-US" altLang="zh-CN" sz="1800" dirty="0" err="1">
                <a:latin typeface="Consolas" panose="020B0609020204030204" pitchFamily="49" charset="0"/>
              </a:rPr>
              <a:t>wordStream</a:t>
            </a:r>
            <a:r>
              <a:rPr lang="en-US" altLang="zh-CN" sz="1800" dirty="0">
                <a:latin typeface="Consolas" panose="020B0609020204030204" pitchFamily="49" charset="0"/>
              </a:rPr>
              <a:t> = </a:t>
            </a:r>
            <a:r>
              <a:rPr lang="en-US" altLang="zh-CN" sz="1800" dirty="0" err="1">
                <a:latin typeface="Consolas" panose="020B0609020204030204" pitchFamily="49" charset="0"/>
              </a:rPr>
              <a:t>words.stream</a:t>
            </a:r>
            <a:r>
              <a:rPr lang="en-US" altLang="zh-CN" sz="1800" dirty="0">
                <a:latin typeface="Consolas" panose="020B0609020204030204" pitchFamily="49" charset="0"/>
              </a:rPr>
              <a:t>();</a:t>
            </a:r>
            <a:endParaRPr lang="en-US" altLang="zh-CN" sz="1800" dirty="0">
              <a:latin typeface="Consolas" panose="020B0609020204030204" pitchFamily="49" charset="0"/>
            </a:endParaRPr>
          </a:p>
          <a:p>
            <a:r>
              <a:rPr lang="en-US" altLang="zh-CN" sz="1800" dirty="0">
                <a:latin typeface="Consolas" panose="020B0609020204030204" pitchFamily="49" charset="0"/>
              </a:rPr>
              <a:t>//word</a:t>
            </a:r>
            <a:r>
              <a:rPr lang="zh-CN" altLang="zh-CN" sz="1800" dirty="0">
                <a:latin typeface="Consolas" panose="020B0609020204030204" pitchFamily="49" charset="0"/>
              </a:rPr>
              <a:t>：集合中的每个元素</a:t>
            </a:r>
            <a:endParaRPr lang="zh-CN" altLang="zh-CN" sz="1800" dirty="0">
              <a:latin typeface="Consolas" panose="020B0609020204030204" pitchFamily="49" charset="0"/>
            </a:endParaRPr>
          </a:p>
          <a:p>
            <a:r>
              <a:rPr lang="en-US" altLang="zh-CN" sz="1800" dirty="0" err="1">
                <a:latin typeface="Consolas" panose="020B0609020204030204" pitchFamily="49" charset="0"/>
              </a:rPr>
              <a:t>wordStream.forEach</a:t>
            </a:r>
            <a:r>
              <a:rPr lang="en-US" altLang="zh-CN" sz="1800" dirty="0">
                <a:latin typeface="Consolas" panose="020B0609020204030204" pitchFamily="49" charset="0"/>
              </a:rPr>
              <a:t>( word-&gt; </a:t>
            </a:r>
            <a:r>
              <a:rPr lang="en-US" altLang="zh-CN" sz="1800" dirty="0" err="1">
                <a:latin typeface="Consolas" panose="020B0609020204030204" pitchFamily="49" charset="0"/>
              </a:rPr>
              <a:t>System.out.println</a:t>
            </a:r>
            <a:r>
              <a:rPr lang="en-US" altLang="zh-CN" sz="1800" dirty="0">
                <a:latin typeface="Consolas" panose="020B0609020204030204" pitchFamily="49" charset="0"/>
              </a:rPr>
              <a:t>(word) );  </a:t>
            </a:r>
            <a:endParaRPr lang="zh-CN" altLang="zh-CN" sz="1800" dirty="0">
              <a:latin typeface="Consolas" panose="020B0609020204030204" pitchFamily="49" charset="0"/>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97790" y="1099820"/>
            <a:ext cx="8229600" cy="4525645"/>
          </a:xfrm>
        </p:spPr>
        <p:txBody>
          <a:bodyPr/>
          <a:lstStyle/>
          <a:p>
            <a:pPr marL="109855" indent="0">
              <a:buNone/>
            </a:pPr>
            <a:r>
              <a:rPr lang="zh-CN" altLang="zh-CN" sz="2800" dirty="0"/>
              <a:t>【例</a:t>
            </a:r>
            <a:r>
              <a:rPr lang="en-US" altLang="zh-CN" sz="2800" dirty="0"/>
              <a:t>12-11</a:t>
            </a:r>
            <a:r>
              <a:rPr lang="zh-CN" altLang="zh-CN" sz="2800" dirty="0"/>
              <a:t>】实现</a:t>
            </a:r>
            <a:r>
              <a:rPr lang="en-US" altLang="zh-CN" sz="2800" dirty="0"/>
              <a:t>Windows</a:t>
            </a:r>
            <a:r>
              <a:rPr lang="zh-CN" altLang="zh-CN" sz="2800" dirty="0"/>
              <a:t>环境下的</a:t>
            </a:r>
            <a:r>
              <a:rPr lang="en-US" altLang="zh-CN" sz="2800" dirty="0" err="1"/>
              <a:t>dir</a:t>
            </a:r>
            <a:r>
              <a:rPr lang="zh-CN" altLang="zh-CN" sz="2800" dirty="0"/>
              <a:t>命令。</a:t>
            </a:r>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dirty="0"/>
              <a:t>2.  </a:t>
            </a:r>
            <a:r>
              <a:rPr lang="zh-CN" altLang="zh-CN" dirty="0"/>
              <a:t>获取文件信息</a:t>
            </a:r>
            <a:endParaRPr lang="zh-CN" altLang="en-US" dirty="0"/>
          </a:p>
        </p:txBody>
      </p:sp>
      <p:pic>
        <p:nvPicPr>
          <p:cNvPr id="5" name="图片 4"/>
          <p:cNvPicPr>
            <a:picLocks noChangeAspect="1"/>
          </p:cNvPicPr>
          <p:nvPr/>
        </p:nvPicPr>
        <p:blipFill>
          <a:blip r:embed="rId1"/>
          <a:stretch>
            <a:fillRect/>
          </a:stretch>
        </p:blipFill>
        <p:spPr>
          <a:xfrm>
            <a:off x="1589574" y="1775986"/>
            <a:ext cx="5713903" cy="4197144"/>
          </a:xfrm>
          <a:prstGeom prst="rect">
            <a:avLst/>
          </a:prstGeom>
        </p:spPr>
      </p:pic>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200"/>
            <a:ext cx="8229600" cy="4525645"/>
          </a:xfrm>
        </p:spPr>
        <p:txBody>
          <a:bodyPr vert="horz">
            <a:normAutofit/>
          </a:bodyPr>
          <a:lstStyle/>
          <a:p>
            <a:r>
              <a:rPr lang="en-US" altLang="zh-CN" sz="2800" dirty="0"/>
              <a:t>Files</a:t>
            </a:r>
            <a:r>
              <a:rPr lang="zh-CN" altLang="zh-CN" sz="2800" dirty="0"/>
              <a:t>类不仅可以进行文件管理，也设计了对文本文件内容进行读写的方法。</a:t>
            </a:r>
            <a:endParaRPr lang="zh-CN" altLang="zh-CN" sz="2800" dirty="0"/>
          </a:p>
          <a:p>
            <a:pPr lvl="1"/>
            <a:r>
              <a:rPr lang="en-US" altLang="zh-CN" sz="2400" dirty="0"/>
              <a:t>static byte[] </a:t>
            </a:r>
            <a:r>
              <a:rPr lang="en-US" altLang="zh-CN" sz="2400" dirty="0" err="1"/>
              <a:t>readAllBytes</a:t>
            </a:r>
            <a:r>
              <a:rPr lang="en-US" altLang="zh-CN" sz="2400" dirty="0"/>
              <a:t>(Path path)</a:t>
            </a:r>
            <a:r>
              <a:rPr lang="zh-CN" altLang="zh-CN" sz="2400" dirty="0"/>
              <a:t>：读取文件中的所有字节。</a:t>
            </a:r>
            <a:endParaRPr lang="zh-CN" altLang="zh-CN" sz="2400" dirty="0"/>
          </a:p>
          <a:p>
            <a:pPr lvl="1"/>
            <a:r>
              <a:rPr lang="en-US" altLang="zh-CN" sz="2400" dirty="0"/>
              <a:t>static List&lt;String&gt; </a:t>
            </a:r>
            <a:r>
              <a:rPr lang="en-US" altLang="zh-CN" sz="2400" dirty="0" err="1"/>
              <a:t>readAllLines</a:t>
            </a:r>
            <a:r>
              <a:rPr lang="en-US" altLang="zh-CN" sz="2400" dirty="0"/>
              <a:t>(Path path)</a:t>
            </a:r>
            <a:r>
              <a:rPr lang="zh-CN" altLang="zh-CN" sz="2400" dirty="0"/>
              <a:t>：使用</a:t>
            </a:r>
            <a:r>
              <a:rPr lang="en-US" altLang="zh-CN" sz="2400" dirty="0"/>
              <a:t>UTF-8</a:t>
            </a:r>
            <a:r>
              <a:rPr lang="zh-CN" altLang="zh-CN" sz="2400" dirty="0"/>
              <a:t>编码读取文件中的所有行。</a:t>
            </a:r>
            <a:endParaRPr lang="zh-CN" altLang="zh-CN" sz="2400" dirty="0"/>
          </a:p>
          <a:p>
            <a:pPr lvl="1"/>
            <a:r>
              <a:rPr lang="en-US" altLang="zh-CN" sz="2400" dirty="0"/>
              <a:t>static Path write(Path </a:t>
            </a:r>
            <a:r>
              <a:rPr lang="en-US" altLang="zh-CN" sz="2400" dirty="0" err="1"/>
              <a:t>path</a:t>
            </a:r>
            <a:r>
              <a:rPr lang="en-US" altLang="zh-CN" sz="2400" dirty="0"/>
              <a:t>, byte[] bytes, OpenOption... options)</a:t>
            </a:r>
            <a:r>
              <a:rPr lang="zh-CN" altLang="zh-CN" sz="2400" dirty="0"/>
              <a:t>：将字节数组写入文件。</a:t>
            </a:r>
            <a:endParaRPr lang="zh-CN" altLang="zh-CN" sz="2400" dirty="0"/>
          </a:p>
          <a:p>
            <a:pPr lvl="1"/>
            <a:r>
              <a:rPr lang="en-US" altLang="zh-CN" sz="2400" dirty="0"/>
              <a:t>static Path write(Path </a:t>
            </a:r>
            <a:r>
              <a:rPr lang="en-US" altLang="zh-CN" sz="2400" dirty="0" err="1"/>
              <a:t>path</a:t>
            </a:r>
            <a:r>
              <a:rPr lang="en-US" altLang="zh-CN" sz="2400" dirty="0"/>
              <a:t>, Iterable&lt;? extends CharSequence&gt; lines, OpenOption... options)</a:t>
            </a:r>
            <a:r>
              <a:rPr lang="zh-CN" altLang="zh-CN" sz="2400" dirty="0"/>
              <a:t>：使用</a:t>
            </a:r>
            <a:r>
              <a:rPr lang="en-US" altLang="zh-CN" sz="2400" dirty="0"/>
              <a:t>UTF-8</a:t>
            </a:r>
            <a:r>
              <a:rPr lang="zh-CN" altLang="zh-CN" sz="2400" dirty="0"/>
              <a:t>编码将文本行写入文件。</a:t>
            </a:r>
            <a:endParaRPr lang="zh-CN" altLang="zh-CN" sz="2400" dirty="0"/>
          </a:p>
          <a:p>
            <a:pPr marL="109855" indent="0">
              <a:buNone/>
            </a:pPr>
            <a:endParaRPr lang="zh-CN" altLang="zh-CN" sz="2800"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t>3. </a:t>
            </a:r>
            <a:r>
              <a:rPr lang="zh-CN" altLang="zh-CN" dirty="0"/>
              <a:t>读写文件</a:t>
            </a:r>
            <a:endParaRPr lang="zh-CN" altLang="zh-CN" dirty="0"/>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4525645"/>
          </a:xfrm>
        </p:spPr>
        <p:txBody>
          <a:bodyPr vert="horz">
            <a:normAutofit/>
          </a:bodyPr>
          <a:lstStyle/>
          <a:p>
            <a:r>
              <a:rPr lang="en-US" altLang="zh-CN" sz="2800" dirty="0" err="1"/>
              <a:t>Fils</a:t>
            </a:r>
            <a:r>
              <a:rPr lang="zh-CN" altLang="zh-CN" sz="2800" dirty="0"/>
              <a:t>中的这些方法可以一次性的读取文件中的所有内容，或者将数据一次性的写入目标文件。但是这种方式只适用于处理中等长度的文本文件，如果文件规模比较大，或者对二进制文件，则仍使用</a:t>
            </a:r>
            <a:r>
              <a:rPr lang="en-US" altLang="zh-CN" sz="2800" dirty="0"/>
              <a:t>I/O</a:t>
            </a:r>
            <a:r>
              <a:rPr lang="zh-CN" altLang="zh-CN" sz="2800" dirty="0"/>
              <a:t>流进行处理。</a:t>
            </a:r>
            <a:endParaRPr lang="zh-CN" altLang="zh-CN" sz="2800"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t>3. </a:t>
            </a:r>
            <a:r>
              <a:rPr lang="zh-CN" altLang="zh-CN" dirty="0"/>
              <a:t>读写文件</a:t>
            </a:r>
            <a:endParaRPr lang="zh-CN" altLang="zh-CN" dirty="0"/>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en-US" dirty="0"/>
              <a:t>本章思维导图</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3825" y="1080167"/>
            <a:ext cx="6905625" cy="5034280"/>
          </a:xfrm>
          <a:prstGeom prst="rect">
            <a:avLst/>
          </a:prstGeom>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39115" y="1268730"/>
            <a:ext cx="8229600" cy="4525645"/>
          </a:xfrm>
        </p:spPr>
        <p:txBody>
          <a:bodyPr>
            <a:normAutofit/>
          </a:bodyPr>
          <a:lstStyle/>
          <a:p>
            <a:r>
              <a:rPr lang="en-US" altLang="zh-CN" dirty="0" err="1"/>
              <a:t>InputStream</a:t>
            </a:r>
            <a:r>
              <a:rPr lang="zh-CN" altLang="zh-CN" dirty="0"/>
              <a:t>中</a:t>
            </a:r>
            <a:r>
              <a:rPr lang="zh-CN" altLang="en-US" dirty="0"/>
              <a:t>的</a:t>
            </a:r>
            <a:r>
              <a:rPr lang="zh-CN" altLang="zh-CN" dirty="0"/>
              <a:t>方法</a:t>
            </a:r>
            <a:endParaRPr lang="en-US" altLang="zh-CN" dirty="0"/>
          </a:p>
          <a:p>
            <a:pPr lvl="1"/>
            <a:r>
              <a:rPr lang="en-US" altLang="zh-CN" dirty="0" err="1"/>
              <a:t>int</a:t>
            </a:r>
            <a:r>
              <a:rPr lang="en-US" altLang="zh-CN" dirty="0"/>
              <a:t> read()</a:t>
            </a:r>
            <a:endParaRPr lang="en-US" altLang="zh-CN" dirty="0"/>
          </a:p>
          <a:p>
            <a:pPr lvl="1"/>
            <a:r>
              <a:rPr lang="en-US" altLang="zh-CN" dirty="0" err="1"/>
              <a:t>int</a:t>
            </a:r>
            <a:r>
              <a:rPr lang="en-US" altLang="zh-CN" dirty="0"/>
              <a:t> read(byte[] b)</a:t>
            </a:r>
            <a:endParaRPr lang="en-US" altLang="zh-CN" dirty="0"/>
          </a:p>
          <a:p>
            <a:pPr lvl="1"/>
            <a:r>
              <a:rPr lang="en-US" altLang="zh-CN" dirty="0" err="1"/>
              <a:t>int</a:t>
            </a:r>
            <a:r>
              <a:rPr lang="en-US" altLang="zh-CN" dirty="0"/>
              <a:t> read(byte[] b, </a:t>
            </a:r>
            <a:r>
              <a:rPr lang="en-US" altLang="zh-CN" dirty="0" err="1"/>
              <a:t>int</a:t>
            </a:r>
            <a:r>
              <a:rPr lang="en-US" altLang="zh-CN" dirty="0"/>
              <a:t> off, </a:t>
            </a:r>
            <a:r>
              <a:rPr lang="en-US" altLang="zh-CN" dirty="0" err="1"/>
              <a:t>int</a:t>
            </a:r>
            <a:r>
              <a:rPr lang="en-US" altLang="zh-CN" dirty="0"/>
              <a:t> </a:t>
            </a:r>
            <a:r>
              <a:rPr lang="en-US" altLang="zh-CN" dirty="0" err="1"/>
              <a:t>len</a:t>
            </a:r>
            <a:r>
              <a:rPr lang="en-US" altLang="zh-CN" dirty="0"/>
              <a:t>)</a:t>
            </a:r>
            <a:endParaRPr lang="zh-CN" altLang="zh-CN" dirty="0"/>
          </a:p>
          <a:p>
            <a:pPr lvl="1"/>
            <a:r>
              <a:rPr lang="en-US" altLang="zh-CN" dirty="0" err="1"/>
              <a:t>int</a:t>
            </a:r>
            <a:r>
              <a:rPr lang="en-US" altLang="zh-CN" dirty="0"/>
              <a:t> available()</a:t>
            </a:r>
            <a:r>
              <a:rPr lang="zh-CN" altLang="zh-CN" dirty="0"/>
              <a:t>：返回流中可用字节数。</a:t>
            </a:r>
            <a:endParaRPr lang="en-US" altLang="zh-CN" dirty="0"/>
          </a:p>
          <a:p>
            <a:pPr lvl="1"/>
            <a:r>
              <a:rPr lang="en-US" altLang="zh-CN" dirty="0"/>
              <a:t>void close()</a:t>
            </a:r>
            <a:r>
              <a:rPr lang="zh-CN" altLang="zh-CN" dirty="0"/>
              <a:t>：关闭输入流，并释放与该流关联的所有系统资源。</a:t>
            </a:r>
            <a:endParaRPr lang="zh-CN" altLang="zh-CN" dirty="0"/>
          </a:p>
        </p:txBody>
      </p:sp>
      <p:sp>
        <p:nvSpPr>
          <p:cNvPr id="3" name="标题 2"/>
          <p:cNvSpPr>
            <a:spLocks noGrp="1"/>
          </p:cNvSpPr>
          <p:nvPr>
            <p:ph type="title"/>
          </p:nvPr>
        </p:nvSpPr>
        <p:spPr/>
        <p:txBody>
          <a:bodyPr>
            <a:noAutofit/>
          </a:bodyPr>
          <a:lstStyle/>
          <a:p>
            <a:r>
              <a:rPr lang="en-US" altLang="zh-CN" dirty="0">
                <a:effectLst/>
              </a:rPr>
              <a:t>12.2.1  </a:t>
            </a:r>
            <a:r>
              <a:rPr lang="zh-CN" altLang="zh-CN" dirty="0">
                <a:effectLst/>
              </a:rPr>
              <a:t>抽象类</a:t>
            </a:r>
            <a:r>
              <a:rPr lang="en-US" altLang="zh-CN" dirty="0" err="1">
                <a:effectLst/>
              </a:rPr>
              <a:t>InputStream</a:t>
            </a:r>
            <a:r>
              <a:rPr lang="zh-CN" altLang="zh-CN" dirty="0">
                <a:effectLst/>
              </a:rPr>
              <a:t>和</a:t>
            </a:r>
            <a:r>
              <a:rPr lang="en-US" altLang="zh-CN" dirty="0" err="1">
                <a:effectLst/>
              </a:rPr>
              <a:t>OutputStream</a:t>
            </a:r>
            <a:endParaRPr lang="zh-CN" altLang="zh-CN" dirty="0">
              <a:effectLst/>
            </a:endParaRPr>
          </a:p>
        </p:txBody>
      </p:sp>
    </p:spTree>
  </p:cSld>
  <p:clrMapOvr>
    <a:masterClrMapping/>
  </p:clrMapOvr>
  <p:transition spd="med">
    <p:fad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PP_MARK_KEY" val="5d21b56e-8f47-4154-8e5f-b84e1117efa6"/>
  <p:tag name="COMMONDATA" val="eyJoZGlkIjoiN2Y1ZmI0YjdjZWUzYWNhMWZjNDU0MGUxNTE3ZjlkNWU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18322</Words>
  <Application>WPS 演示</Application>
  <PresentationFormat>全屏显示(4:3)</PresentationFormat>
  <Paragraphs>1231</Paragraphs>
  <Slides>86</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86</vt:i4>
      </vt:variant>
    </vt:vector>
  </HeadingPairs>
  <TitlesOfParts>
    <vt:vector size="101" baseType="lpstr">
      <vt:lpstr>Arial</vt:lpstr>
      <vt:lpstr>宋体</vt:lpstr>
      <vt:lpstr>Wingdings</vt:lpstr>
      <vt:lpstr>Century Gothic</vt:lpstr>
      <vt:lpstr>微软雅黑</vt:lpstr>
      <vt:lpstr>微软雅黑 Light</vt:lpstr>
      <vt:lpstr>Wingdings 3</vt:lpstr>
      <vt:lpstr>Arial Unicode MS</vt:lpstr>
      <vt:lpstr>Calibri</vt:lpstr>
      <vt:lpstr>Wingdings 3</vt:lpstr>
      <vt:lpstr>Consolas</vt:lpstr>
      <vt:lpstr>Times New Roman</vt:lpstr>
      <vt:lpstr>黑体</vt:lpstr>
      <vt:lpstr>Verdana</vt:lpstr>
      <vt:lpstr>Office 主题​​</vt:lpstr>
      <vt:lpstr>第12章  Java输入输出流知识点</vt:lpstr>
      <vt:lpstr>本章知识点</vt:lpstr>
      <vt:lpstr>输入输出流</vt:lpstr>
      <vt:lpstr>输入输出流</vt:lpstr>
      <vt:lpstr> Java流的类层次结构--字节流层次结构</vt:lpstr>
      <vt:lpstr>字符流层次结构</vt:lpstr>
      <vt:lpstr>12.2字节流</vt:lpstr>
      <vt:lpstr>12.2.1  抽象类InputStream和OutputStream</vt:lpstr>
      <vt:lpstr>12.2.1  抽象类InputStream和OutputStream</vt:lpstr>
      <vt:lpstr>12.2.1  抽象类InputStream和OutputStream</vt:lpstr>
      <vt:lpstr>12.2.1  抽象类InputStream和OutputStream</vt:lpstr>
      <vt:lpstr>12.2.2  文件流FileInputStream和FileOutputStream</vt:lpstr>
      <vt:lpstr>12.2.2  文件流FileInputStream和FileOutputStream</vt:lpstr>
      <vt:lpstr>12.2.2  文件流FileInputStream和FileOutputStream</vt:lpstr>
      <vt:lpstr>12.2.2  文件流FileInputStream和FileOutputStream</vt:lpstr>
      <vt:lpstr>12.2.3  缓冲流BufferedInputStream和BufferedOutputStream</vt:lpstr>
      <vt:lpstr>12.2.3  缓冲流BufferedInputStream和BufferedOutputStream</vt:lpstr>
      <vt:lpstr>12.2.3  缓冲流BufferedInputStream和BufferedOutputStream</vt:lpstr>
      <vt:lpstr>12.2.3  缓冲流BufferedInputStream和BufferedOutputStream</vt:lpstr>
      <vt:lpstr>12.2.3  缓冲流BufferedInputStream和BufferedOutputStream</vt:lpstr>
      <vt:lpstr>12.2.4  数据过滤流DataInputStream和DataOutputStream</vt:lpstr>
      <vt:lpstr>12.2.4  数据过滤流DataInputStream和DataOutputStream</vt:lpstr>
      <vt:lpstr>12.2.4  数据过滤流DataInputStream和DataOutputStream</vt:lpstr>
      <vt:lpstr>12.2.4  数据过滤流DataInputStream和DataOutputStream</vt:lpstr>
      <vt:lpstr>12.2.4  数据过滤流DataInputStream和DataOutputStream</vt:lpstr>
      <vt:lpstr>12.2.5 对象流与序列化接口Serializable</vt:lpstr>
      <vt:lpstr>12.2.5 对象流与序列化接口Serializable</vt:lpstr>
      <vt:lpstr>12.2.5 对象流与序列化接口Serializable</vt:lpstr>
      <vt:lpstr>12.2.5 对象流与序列化接口Serializable</vt:lpstr>
      <vt:lpstr>12.2.5 对象流与序列化接口Serializable</vt:lpstr>
      <vt:lpstr>12.2.6  字节数组流ByteArrayInputStream和ByteArrayOutputStream</vt:lpstr>
      <vt:lpstr>12.2.6  字节数组流ByteArrayInputStream和ByteArrayOutputStream</vt:lpstr>
      <vt:lpstr>12.2.6  字节数组流ByteArrayInputStream和ByteArrayOutputStream</vt:lpstr>
      <vt:lpstr>12.3  字符流</vt:lpstr>
      <vt:lpstr>12.3.1  抽象类Reader和Writer</vt:lpstr>
      <vt:lpstr>12.3.1  抽象类Reader和Writer</vt:lpstr>
      <vt:lpstr>12.3.1  抽象类Reader和Writer</vt:lpstr>
      <vt:lpstr>12.3.2  转换流InputStreamReader和OutputStreamWriter</vt:lpstr>
      <vt:lpstr>12.3.2  转换流InputStreamReader和OutputStreamWriter</vt:lpstr>
      <vt:lpstr>PowerPoint 演示文稿</vt:lpstr>
      <vt:lpstr>12.3.2  转换流InputStreamReader和OutputStreamWriter</vt:lpstr>
      <vt:lpstr>12.3.2  转换流InputStreamReader和OutputStreamWriter</vt:lpstr>
      <vt:lpstr>12.3.2  转换流InputStreamReader和OutputStreamWriter</vt:lpstr>
      <vt:lpstr>12.3.2  转换流InputStreamReader和OutputStreamWriter</vt:lpstr>
      <vt:lpstr>12.3.2  转换流InputStreamReader和OutputStreamWriter</vt:lpstr>
      <vt:lpstr>12.3.2  转换流InputStreamReader和OutputStreamWriter</vt:lpstr>
      <vt:lpstr>12.3.2  转换流InputStreamReader和OutputStreamWriter</vt:lpstr>
      <vt:lpstr>12.3.2  转换流InputStreamReader和OutputStreamWriter</vt:lpstr>
      <vt:lpstr>12.3.2  转换流InputStreamReader和OutputStreamWriter</vt:lpstr>
      <vt:lpstr>PowerPoint 演示文稿</vt:lpstr>
      <vt:lpstr>PowerPoint 演示文稿</vt:lpstr>
      <vt:lpstr>12.3.3  FileReader和FileWriter</vt:lpstr>
      <vt:lpstr>12.3.3  FileReader和FileWriter</vt:lpstr>
      <vt:lpstr>12.3.4  BufferedReader类</vt:lpstr>
      <vt:lpstr>12.3.5  PrintWriter类</vt:lpstr>
      <vt:lpstr>12.3.5  PrintWriter类</vt:lpstr>
      <vt:lpstr>12.4  RandomAccessFile类</vt:lpstr>
      <vt:lpstr>12.4  RandomAccessFile类</vt:lpstr>
      <vt:lpstr>12.4  RandomAccessFile类</vt:lpstr>
      <vt:lpstr>12.4  RandomAccessFile类</vt:lpstr>
      <vt:lpstr>12.4  RandomAccessFile类</vt:lpstr>
      <vt:lpstr>12.5  Java输入流输出流汇总</vt:lpstr>
      <vt:lpstr>12.5  Java输入流输出流汇总</vt:lpstr>
      <vt:lpstr>12.5  Java输入流输出流汇总</vt:lpstr>
      <vt:lpstr>12.5  Java输入流输出流汇总</vt:lpstr>
      <vt:lpstr>PowerPoint 演示文稿</vt:lpstr>
      <vt:lpstr>PowerPoint 演示文稿</vt:lpstr>
      <vt:lpstr>12.6  操作文件</vt:lpstr>
      <vt:lpstr>12.6.1  Paths类和Path接口</vt:lpstr>
      <vt:lpstr>12.6.1  Paths类和Path接口</vt:lpstr>
      <vt:lpstr>12.6.1  Paths类和Path接口</vt:lpstr>
      <vt:lpstr>12.6.1  Paths类和Path接口</vt:lpstr>
      <vt:lpstr>12.6.1  Paths类和Path接口</vt:lpstr>
      <vt:lpstr>12.6.1  Paths类和Path接口</vt:lpstr>
      <vt:lpstr>12.6.2 File类</vt:lpstr>
      <vt:lpstr>1. 创建文件和目录</vt:lpstr>
      <vt:lpstr>1. 创建文件和目录</vt:lpstr>
      <vt:lpstr>1. 创建文件和目录</vt:lpstr>
      <vt:lpstr>1. 创建文件和目录</vt:lpstr>
      <vt:lpstr>2.  获取文件信息</vt:lpstr>
      <vt:lpstr>2.  获取文件信息</vt:lpstr>
      <vt:lpstr>2.  获取文件信息</vt:lpstr>
      <vt:lpstr>2.  获取文件信息</vt:lpstr>
      <vt:lpstr>3. 读写文件</vt:lpstr>
      <vt:lpstr>3. 读写文件</vt:lpstr>
      <vt:lpstr>本章思维导图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song</dc:creator>
  <cp:lastModifiedBy>耿晶</cp:lastModifiedBy>
  <cp:revision>409</cp:revision>
  <dcterms:created xsi:type="dcterms:W3CDTF">2016-03-09T01:10:00Z</dcterms:created>
  <dcterms:modified xsi:type="dcterms:W3CDTF">2023-04-05T07:04:18Z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050DCFE97D564FB984A15ADCECE95BE6</vt:lpwstr>
  </property>
</Properties>
</file>